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634" r:id="rId2"/>
    <p:sldId id="620" r:id="rId3"/>
    <p:sldId id="636" r:id="rId4"/>
    <p:sldId id="635" r:id="rId5"/>
    <p:sldId id="553" r:id="rId6"/>
    <p:sldId id="554" r:id="rId7"/>
    <p:sldId id="562" r:id="rId8"/>
    <p:sldId id="581" r:id="rId9"/>
    <p:sldId id="605" r:id="rId10"/>
    <p:sldId id="603" r:id="rId11"/>
    <p:sldId id="602" r:id="rId12"/>
    <p:sldId id="606" r:id="rId13"/>
    <p:sldId id="607" r:id="rId14"/>
    <p:sldId id="599" r:id="rId15"/>
    <p:sldId id="600" r:id="rId16"/>
    <p:sldId id="601" r:id="rId17"/>
    <p:sldId id="608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617" r:id="rId27"/>
    <p:sldId id="618" r:id="rId28"/>
    <p:sldId id="619" r:id="rId29"/>
    <p:sldId id="597" r:id="rId30"/>
    <p:sldId id="598" r:id="rId31"/>
    <p:sldId id="594" r:id="rId32"/>
    <p:sldId id="595" r:id="rId33"/>
    <p:sldId id="596" r:id="rId34"/>
    <p:sldId id="646" r:id="rId35"/>
    <p:sldId id="637" r:id="rId36"/>
    <p:sldId id="638" r:id="rId37"/>
    <p:sldId id="639" r:id="rId38"/>
    <p:sldId id="640" r:id="rId39"/>
    <p:sldId id="580" r:id="rId40"/>
    <p:sldId id="628" r:id="rId41"/>
    <p:sldId id="641" r:id="rId42"/>
    <p:sldId id="642" r:id="rId43"/>
    <p:sldId id="643" r:id="rId44"/>
    <p:sldId id="644" r:id="rId45"/>
    <p:sldId id="645" r:id="rId46"/>
    <p:sldId id="629" r:id="rId47"/>
    <p:sldId id="630" r:id="rId48"/>
    <p:sldId id="631" r:id="rId49"/>
    <p:sldId id="632" r:id="rId50"/>
    <p:sldId id="633" r:id="rId51"/>
    <p:sldId id="582" r:id="rId52"/>
    <p:sldId id="593" r:id="rId53"/>
    <p:sldId id="592" r:id="rId54"/>
    <p:sldId id="622" r:id="rId55"/>
    <p:sldId id="621" r:id="rId56"/>
    <p:sldId id="555" r:id="rId57"/>
    <p:sldId id="556" r:id="rId58"/>
    <p:sldId id="557" r:id="rId59"/>
    <p:sldId id="627" r:id="rId60"/>
    <p:sldId id="579" r:id="rId61"/>
    <p:sldId id="564" r:id="rId62"/>
    <p:sldId id="563" r:id="rId63"/>
    <p:sldId id="565" r:id="rId64"/>
    <p:sldId id="567" r:id="rId65"/>
    <p:sldId id="568" r:id="rId66"/>
    <p:sldId id="569" r:id="rId67"/>
    <p:sldId id="570" r:id="rId68"/>
    <p:sldId id="571" r:id="rId69"/>
    <p:sldId id="572" r:id="rId70"/>
    <p:sldId id="573" r:id="rId71"/>
    <p:sldId id="574" r:id="rId72"/>
    <p:sldId id="575" r:id="rId73"/>
    <p:sldId id="576" r:id="rId74"/>
    <p:sldId id="577" r:id="rId75"/>
    <p:sldId id="578" r:id="rId76"/>
    <p:sldId id="583" r:id="rId77"/>
    <p:sldId id="584" r:id="rId78"/>
    <p:sldId id="585" r:id="rId79"/>
    <p:sldId id="586" r:id="rId80"/>
    <p:sldId id="587" r:id="rId81"/>
    <p:sldId id="623" r:id="rId82"/>
    <p:sldId id="604" r:id="rId83"/>
    <p:sldId id="624" r:id="rId84"/>
    <p:sldId id="560" r:id="rId85"/>
    <p:sldId id="561" r:id="rId86"/>
    <p:sldId id="589" r:id="rId87"/>
    <p:sldId id="590" r:id="rId88"/>
    <p:sldId id="591" r:id="rId89"/>
    <p:sldId id="588" r:id="rId90"/>
    <p:sldId id="625" r:id="rId91"/>
    <p:sldId id="626" r:id="rId92"/>
    <p:sldId id="270" r:id="rId93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0"/>
  </p:normalViewPr>
  <p:slideViewPr>
    <p:cSldViewPr snapToGrid="0" snapToObjects="1">
      <p:cViewPr varScale="1">
        <p:scale>
          <a:sx n="88" d="100"/>
          <a:sy n="88" d="100"/>
        </p:scale>
        <p:origin x="798" y="84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140-C66C-40D4-B50A-39EA95C4A85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E592F-A979-4182-9FC0-BBF03312B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3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Add test or train set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2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6028-09C4-1575-FE36-69028583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FB4A-2267-96D3-C340-F452E2D4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FB42B-E4BE-FB69-8CA4-2F573BDA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0F95-067A-CAC3-E8CF-E619D1F3E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2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B654-3612-ED8D-E44E-0FE53F89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77FC1-90F6-44E2-F6CE-1AB17AE6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98C8A-1DC6-9AAC-F559-7FE06711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F090-C78D-EB07-D5CC-360513F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110D-E24D-69DE-6713-F5A0B06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87F35-C147-A654-5C2F-866F9DBB9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71AD6-58A2-2EEB-6988-A1D2C5FA8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C3426-3D9C-9D61-86D3-3E6D87D65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6761-123C-505F-3E44-642B6F1C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1316-C46C-F29B-41A4-37E7A8B8B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72A6-089B-3581-A286-99E7DAAB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F7E8-0E9A-D8DD-D062-168B6CD66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6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1BE7-26D3-4E11-2F02-A66DEEDD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747E3-4591-0B48-3B43-ED8E9A275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33817-3BAC-C1AE-C26E-81C76384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1AAD-36A6-FF8B-1247-BB0748BF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5670-361B-1DED-7718-C8678DF0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17B5-3F2A-0C81-DD4B-D9CACDF9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698A2-5A53-957C-20FD-640D7EF9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F28C-57B9-C320-9918-FDE683AA9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E592F-A979-4182-9FC0-BBF03312B0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90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jpe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2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apse.org/Synapse:syn3193805/wiki/89480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file/ee604e1bedbd069d9fc9328b7b9584be-Paper-Datasets_and_Benchmarks.pdf.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BB7F-557C-0FAF-13DC-D0BA115C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E4279-00B3-C6C4-C764-3DE6EC023CA2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project</a:t>
            </a:r>
            <a:endParaRPr lang="en-US" sz="4400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94996-7E91-1199-EFDD-05FAA85922F0}"/>
              </a:ext>
            </a:extLst>
          </p:cNvPr>
          <p:cNvSpPr txBox="1"/>
          <p:nvPr/>
        </p:nvSpPr>
        <p:spPr>
          <a:xfrm>
            <a:off x="234759" y="3334120"/>
            <a:ext cx="1416088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Weekly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A84E-25AC-F05F-6D7B-4A36C68812FA}"/>
              </a:ext>
            </a:extLst>
          </p:cNvPr>
          <p:cNvSpPr txBox="1"/>
          <p:nvPr/>
        </p:nvSpPr>
        <p:spPr>
          <a:xfrm>
            <a:off x="234759" y="4483035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Feb.05.2026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682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1E666-DCA6-AF55-1C6C-36823AF3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C7AD1-1986-B601-D544-7990EACBF04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human liver&#10;&#10;AI-generated content may be incorrect.">
            <a:extLst>
              <a:ext uri="{FF2B5EF4-FFF2-40B4-BE49-F238E27FC236}">
                <a16:creationId xmlns:a16="http://schemas.microsoft.com/office/drawing/2014/main" id="{2C57DEBE-E83E-C0C4-48A2-2E3437C2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38"/>
          <a:stretch>
            <a:fillRect/>
          </a:stretch>
        </p:blipFill>
        <p:spPr>
          <a:xfrm>
            <a:off x="97970" y="2340681"/>
            <a:ext cx="4379105" cy="5425440"/>
          </a:xfrm>
          <a:prstGeom prst="rect">
            <a:avLst/>
          </a:prstGeom>
        </p:spPr>
      </p:pic>
      <p:pic>
        <p:nvPicPr>
          <p:cNvPr id="9" name="Picture 8" descr="A diagram of a human body&#10;&#10;AI-generated content may be incorrect.">
            <a:extLst>
              <a:ext uri="{FF2B5EF4-FFF2-40B4-BE49-F238E27FC236}">
                <a16:creationId xmlns:a16="http://schemas.microsoft.com/office/drawing/2014/main" id="{933764EF-03AE-F99C-111A-CE08858C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66" b="3538"/>
          <a:stretch>
            <a:fillRect/>
          </a:stretch>
        </p:blipFill>
        <p:spPr>
          <a:xfrm>
            <a:off x="5075246" y="2464599"/>
            <a:ext cx="4479907" cy="5177604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CE3734D4-6B11-D0A1-DD6A-B5236E4C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6" b="3538"/>
          <a:stretch>
            <a:fillRect/>
          </a:stretch>
        </p:blipFill>
        <p:spPr>
          <a:xfrm>
            <a:off x="10006182" y="1385588"/>
            <a:ext cx="4624218" cy="5177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69AD6-206C-0D16-A074-36DBC11D0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6673D-6F54-A34B-C42E-0A24D9ED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2F9A4-D38A-0029-C7B8-BC4B4B3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6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06FE8-8E84-C801-D5F2-B9BC62EC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9872E-E3C2-6456-D0EC-D05AB05B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55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85A0-5218-9E10-F3D7-4D18609F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26B2-5972-D781-FD08-9F66B2ED121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1. Liver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B06D3366-0103-6A01-9BCC-FF939AFB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9" b="8945"/>
          <a:stretch>
            <a:fillRect/>
          </a:stretch>
        </p:blipFill>
        <p:spPr>
          <a:xfrm>
            <a:off x="76199" y="2155623"/>
            <a:ext cx="5487643" cy="5584120"/>
          </a:xfrm>
          <a:prstGeom prst="rect">
            <a:avLst/>
          </a:prstGeom>
        </p:spPr>
      </p:pic>
      <p:pic>
        <p:nvPicPr>
          <p:cNvPr id="10" name="Picture 9" descr="A diagram of a human body&#10;&#10;AI-generated content may be incorrect.">
            <a:extLst>
              <a:ext uri="{FF2B5EF4-FFF2-40B4-BE49-F238E27FC236}">
                <a16:creationId xmlns:a16="http://schemas.microsoft.com/office/drawing/2014/main" id="{9012D808-446D-820D-C6A9-2893E597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18"/>
          <a:stretch>
            <a:fillRect/>
          </a:stretch>
        </p:blipFill>
        <p:spPr>
          <a:xfrm>
            <a:off x="5552956" y="2231915"/>
            <a:ext cx="4646958" cy="5431536"/>
          </a:xfrm>
          <a:prstGeom prst="rect">
            <a:avLst/>
          </a:prstGeom>
        </p:spPr>
      </p:pic>
      <p:pic>
        <p:nvPicPr>
          <p:cNvPr id="13" name="Picture 12" descr="A diagram of a human fetus&#10;&#10;AI-generated content may be incorrect.">
            <a:extLst>
              <a:ext uri="{FF2B5EF4-FFF2-40B4-BE49-F238E27FC236}">
                <a16:creationId xmlns:a16="http://schemas.microsoft.com/office/drawing/2014/main" id="{8D688512-4E1B-4118-9B7C-69D082FD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9"/>
          <a:stretch>
            <a:fillRect/>
          </a:stretch>
        </p:blipFill>
        <p:spPr>
          <a:xfrm>
            <a:off x="10678886" y="1385588"/>
            <a:ext cx="3951514" cy="4753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19920-087C-8551-6C5C-5F93045AF51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75593-97D4-074C-C423-5416C7B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54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0B63-B549-B0E5-F836-A3F16CE1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D6D6F-7270-6B29-69E7-14EB2DA5B7C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Spleen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red circle&#10;&#10;AI-generated content may be incorrect.">
            <a:extLst>
              <a:ext uri="{FF2B5EF4-FFF2-40B4-BE49-F238E27FC236}">
                <a16:creationId xmlns:a16="http://schemas.microsoft.com/office/drawing/2014/main" id="{94926280-B23E-79FC-999B-00B42B3D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623"/>
            <a:ext cx="4666488" cy="5577840"/>
          </a:xfrm>
          <a:prstGeom prst="rect">
            <a:avLst/>
          </a:prstGeom>
        </p:spPr>
      </p:pic>
      <p:pic>
        <p:nvPicPr>
          <p:cNvPr id="9" name="Picture 8" descr="A graph of a red sphere&#10;&#10;AI-generated content may be incorrect.">
            <a:extLst>
              <a:ext uri="{FF2B5EF4-FFF2-40B4-BE49-F238E27FC236}">
                <a16:creationId xmlns:a16="http://schemas.microsoft.com/office/drawing/2014/main" id="{E4E260C2-01C1-F8DA-BE80-18E34570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64" y="2155623"/>
            <a:ext cx="4666488" cy="5596128"/>
          </a:xfrm>
          <a:prstGeom prst="rect">
            <a:avLst/>
          </a:prstGeom>
        </p:spPr>
      </p:pic>
      <p:pic>
        <p:nvPicPr>
          <p:cNvPr id="12" name="Picture 11" descr="A diagram of a liver&#10;&#10;AI-generated content may be incorrect.">
            <a:extLst>
              <a:ext uri="{FF2B5EF4-FFF2-40B4-BE49-F238E27FC236}">
                <a16:creationId xmlns:a16="http://schemas.microsoft.com/office/drawing/2014/main" id="{1FB32AC0-1DCA-3AFA-CDC4-45F20988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729" y="1538882"/>
            <a:ext cx="4742688" cy="5394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51450-B72B-C152-2787-15857130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4B1894D-3FD9-7DAE-4C22-3E7ADD367FF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239595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1E4B-2EEE-7B66-0C79-56F35888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25AFC5-25A4-290E-7445-D7215126B17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2. Spleen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brain&#10;&#10;AI-generated content may be incorrect.">
            <a:extLst>
              <a:ext uri="{FF2B5EF4-FFF2-40B4-BE49-F238E27FC236}">
                <a16:creationId xmlns:a16="http://schemas.microsoft.com/office/drawing/2014/main" id="{927F0C55-28B3-569B-7A9A-AD9F46C5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55733"/>
            <a:ext cx="4749874" cy="5201821"/>
          </a:xfrm>
          <a:prstGeom prst="rect">
            <a:avLst/>
          </a:prstGeom>
        </p:spPr>
      </p:pic>
      <p:pic>
        <p:nvPicPr>
          <p:cNvPr id="10" name="Picture 9" descr="A graph of a red heart&#10;&#10;AI-generated content may be incorrect.">
            <a:extLst>
              <a:ext uri="{FF2B5EF4-FFF2-40B4-BE49-F238E27FC236}">
                <a16:creationId xmlns:a16="http://schemas.microsoft.com/office/drawing/2014/main" id="{DE10D7D0-A9CF-DB5B-5A1E-1301CCAB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38" y="1938992"/>
            <a:ext cx="4773168" cy="5398008"/>
          </a:xfrm>
          <a:prstGeom prst="rect">
            <a:avLst/>
          </a:prstGeom>
        </p:spPr>
      </p:pic>
      <p:pic>
        <p:nvPicPr>
          <p:cNvPr id="13" name="Picture 12" descr="A graph of a human heart&#10;&#10;AI-generated content may be incorrect.">
            <a:extLst>
              <a:ext uri="{FF2B5EF4-FFF2-40B4-BE49-F238E27FC236}">
                <a16:creationId xmlns:a16="http://schemas.microsoft.com/office/drawing/2014/main" id="{D54452E1-EBF4-EF97-59C5-D824AE62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527" y="1538882"/>
            <a:ext cx="4666488" cy="5492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E4A19-2CB0-BC06-FEA3-F7781271257C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E4A19-2CB0-BC06-FEA3-F7781271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46AA23C-5E95-56D1-44D9-B8BE57F23C2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196510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859F-ED1D-DE6D-638C-1E78D2F7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51E4CD-ACF1-52A6-E3D7-2FAF5C80CD7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81916-326E-BE97-0149-C99D7A7ECF8C}"/>
              </a:ext>
            </a:extLst>
          </p:cNvPr>
          <p:cNvSpPr/>
          <p:nvPr/>
        </p:nvSpPr>
        <p:spPr>
          <a:xfrm>
            <a:off x="76200" y="2797628"/>
            <a:ext cx="7032171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DE463C-4459-D70B-931D-508B99449BC3}"/>
              </a:ext>
            </a:extLst>
          </p:cNvPr>
          <p:cNvSpPr/>
          <p:nvPr/>
        </p:nvSpPr>
        <p:spPr>
          <a:xfrm>
            <a:off x="76200" y="2220686"/>
            <a:ext cx="7032171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25BE8-5DD4-EACA-476C-FA209973955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3E4045-4559-CCE1-EECE-664A03D166A3}"/>
              </a:ext>
            </a:extLst>
          </p:cNvPr>
          <p:cNvSpPr/>
          <p:nvPr/>
        </p:nvSpPr>
        <p:spPr>
          <a:xfrm>
            <a:off x="7312627" y="2792784"/>
            <a:ext cx="7210499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C91CBD-0AF4-635C-8DEE-4A3251CD2684}"/>
              </a:ext>
            </a:extLst>
          </p:cNvPr>
          <p:cNvSpPr/>
          <p:nvPr/>
        </p:nvSpPr>
        <p:spPr>
          <a:xfrm>
            <a:off x="7312627" y="2215842"/>
            <a:ext cx="7210499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374443-2289-B702-0B7A-17273E03436E}"/>
              </a:ext>
            </a:extLst>
          </p:cNvPr>
          <p:cNvSpPr txBox="1"/>
          <p:nvPr/>
        </p:nvSpPr>
        <p:spPr>
          <a:xfrm>
            <a:off x="7312628" y="2265462"/>
            <a:ext cx="70321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(Kidneys)</a:t>
            </a:r>
          </a:p>
        </p:txBody>
      </p:sp>
      <p:pic>
        <p:nvPicPr>
          <p:cNvPr id="6" name="Picture 5" descr="A graph of a red sphere&#10;&#10;AI-generated content may be incorrect.">
            <a:extLst>
              <a:ext uri="{FF2B5EF4-FFF2-40B4-BE49-F238E27FC236}">
                <a16:creationId xmlns:a16="http://schemas.microsoft.com/office/drawing/2014/main" id="{33ABFD36-8ABA-304C-DDEA-3E97CD66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/>
          <a:stretch>
            <a:fillRect/>
          </a:stretch>
        </p:blipFill>
        <p:spPr>
          <a:xfrm>
            <a:off x="107274" y="2834169"/>
            <a:ext cx="3594019" cy="4789679"/>
          </a:xfrm>
          <a:prstGeom prst="rect">
            <a:avLst/>
          </a:prstGeom>
        </p:spPr>
      </p:pic>
      <p:pic>
        <p:nvPicPr>
          <p:cNvPr id="8" name="Picture 7" descr="A graph of a red oval&#10;&#10;AI-generated content may be incorrect.">
            <a:extLst>
              <a:ext uri="{FF2B5EF4-FFF2-40B4-BE49-F238E27FC236}">
                <a16:creationId xmlns:a16="http://schemas.microsoft.com/office/drawing/2014/main" id="{0B451A6E-ECFD-83C9-4401-4275D7BB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140"/>
          <a:stretch>
            <a:fillRect/>
          </a:stretch>
        </p:blipFill>
        <p:spPr>
          <a:xfrm>
            <a:off x="3955821" y="3078728"/>
            <a:ext cx="3152550" cy="4300563"/>
          </a:xfrm>
          <a:prstGeom prst="rect">
            <a:avLst/>
          </a:prstGeom>
        </p:spPr>
      </p:pic>
      <p:pic>
        <p:nvPicPr>
          <p:cNvPr id="11" name="Picture 10" descr="A graph showing a green and red heart&#10;&#10;AI-generated content may be incorrect.">
            <a:extLst>
              <a:ext uri="{FF2B5EF4-FFF2-40B4-BE49-F238E27FC236}">
                <a16:creationId xmlns:a16="http://schemas.microsoft.com/office/drawing/2014/main" id="{E3130478-9179-B68A-A524-43B18110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30" r="2583"/>
          <a:stretch>
            <a:fillRect/>
          </a:stretch>
        </p:blipFill>
        <p:spPr>
          <a:xfrm>
            <a:off x="7522031" y="2893570"/>
            <a:ext cx="3213554" cy="4730278"/>
          </a:xfrm>
          <a:prstGeom prst="rect">
            <a:avLst/>
          </a:prstGeom>
        </p:spPr>
      </p:pic>
      <p:pic>
        <p:nvPicPr>
          <p:cNvPr id="13" name="Picture 12" descr="A diagram of a human kidney&#10;&#10;AI-generated content may be incorrect.">
            <a:extLst>
              <a:ext uri="{FF2B5EF4-FFF2-40B4-BE49-F238E27FC236}">
                <a16:creationId xmlns:a16="http://schemas.microsoft.com/office/drawing/2014/main" id="{C0F60C99-D395-5BB5-9742-2576D84249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58" r="2349"/>
          <a:stretch>
            <a:fillRect/>
          </a:stretch>
        </p:blipFill>
        <p:spPr>
          <a:xfrm>
            <a:off x="11061753" y="2849717"/>
            <a:ext cx="3461373" cy="4774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9396F7-D1A8-F76C-8466-DA9F98AD76D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9396F7-D1A8-F76C-8466-DA9F98AD7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827C921-16BC-45F8-9DB7-C35F012C95B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135124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6E37-50A2-B2DD-9D2F-EA1BB3D1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63C08-7566-D773-382D-714624446EA2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90CD01-7CCA-BDCB-F0CE-5C8D35A175A0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2C8A93-ACF7-6490-13ED-0E94EB5A15C0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E7C107-40FC-1658-23C9-8D2C3A5D5DF0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FBB06-D593-E1BB-F0D2-8D52A75F4062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FF80C-2520-9E7C-EA49-D8FFF00D6B53}"/>
              </a:ext>
            </a:extLst>
          </p:cNvPr>
          <p:cNvSpPr/>
          <p:nvPr/>
        </p:nvSpPr>
        <p:spPr>
          <a:xfrm>
            <a:off x="7315197" y="2215842"/>
            <a:ext cx="722811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D3D340-A372-E0B3-52EE-0DBBBEA85662}"/>
              </a:ext>
            </a:extLst>
          </p:cNvPr>
          <p:cNvSpPr txBox="1"/>
          <p:nvPr/>
        </p:nvSpPr>
        <p:spPr>
          <a:xfrm>
            <a:off x="7315199" y="2265462"/>
            <a:ext cx="7228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(Kidneys)</a:t>
            </a:r>
          </a:p>
        </p:txBody>
      </p:sp>
      <p:pic>
        <p:nvPicPr>
          <p:cNvPr id="7" name="Picture 6" descr="A graph of a green sphere&#10;&#10;AI-generated content may be incorrect.">
            <a:extLst>
              <a:ext uri="{FF2B5EF4-FFF2-40B4-BE49-F238E27FC236}">
                <a16:creationId xmlns:a16="http://schemas.microsoft.com/office/drawing/2014/main" id="{CC0A41B9-9673-A42B-7C95-31F422D6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96824" y="2870419"/>
            <a:ext cx="3555457" cy="4766508"/>
          </a:xfrm>
          <a:prstGeom prst="rect">
            <a:avLst/>
          </a:prstGeom>
        </p:spPr>
      </p:pic>
      <p:pic>
        <p:nvPicPr>
          <p:cNvPr id="10" name="Picture 9" descr="A graph of a person's body&#10;&#10;AI-generated content may be incorrect.">
            <a:extLst>
              <a:ext uri="{FF2B5EF4-FFF2-40B4-BE49-F238E27FC236}">
                <a16:creationId xmlns:a16="http://schemas.microsoft.com/office/drawing/2014/main" id="{06F6B9C7-D9EA-DB9F-2930-E5662E6F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583"/>
          <a:stretch>
            <a:fillRect/>
          </a:stretch>
        </p:blipFill>
        <p:spPr>
          <a:xfrm>
            <a:off x="3824387" y="2992689"/>
            <a:ext cx="3283983" cy="4521967"/>
          </a:xfrm>
          <a:prstGeom prst="rect">
            <a:avLst/>
          </a:prstGeom>
        </p:spPr>
      </p:pic>
      <p:pic>
        <p:nvPicPr>
          <p:cNvPr id="14" name="Picture 13" descr="A map of the earth&#10;&#10;AI-generated content may be incorrect.">
            <a:extLst>
              <a:ext uri="{FF2B5EF4-FFF2-40B4-BE49-F238E27FC236}">
                <a16:creationId xmlns:a16="http://schemas.microsoft.com/office/drawing/2014/main" id="{C1E55B06-DD4F-B8A4-9705-C360E78F64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0" b="7005"/>
          <a:stretch>
            <a:fillRect/>
          </a:stretch>
        </p:blipFill>
        <p:spPr>
          <a:xfrm>
            <a:off x="7360533" y="3827687"/>
            <a:ext cx="3580518" cy="3814084"/>
          </a:xfrm>
          <a:prstGeom prst="rect">
            <a:avLst/>
          </a:prstGeom>
        </p:spPr>
      </p:pic>
      <p:pic>
        <p:nvPicPr>
          <p:cNvPr id="17" name="Picture 16" descr="A diagram of a human body&#10;&#10;AI-generated content may be incorrect.">
            <a:extLst>
              <a:ext uri="{FF2B5EF4-FFF2-40B4-BE49-F238E27FC236}">
                <a16:creationId xmlns:a16="http://schemas.microsoft.com/office/drawing/2014/main" id="{AD7D6A3C-8A40-1E3E-FC12-D4BFC79B1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98"/>
          <a:stretch>
            <a:fillRect/>
          </a:stretch>
        </p:blipFill>
        <p:spPr>
          <a:xfrm>
            <a:off x="10904742" y="2827662"/>
            <a:ext cx="3581328" cy="3333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DADDCB-8F3C-C9D5-A74B-AB75BDCD65E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DADDCB-8F3C-C9D5-A74B-AB75BD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619A4DD-BEBB-45AE-4770-AB6E701C137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1516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3061-7F10-4E1D-0497-CC5F0976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B9F107-FEFC-4168-A2EE-EC4FF74C64A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3. Kidneys </a:t>
            </a:r>
            <a:r>
              <a:rPr lang="en-US" sz="3000" i="1" dirty="0">
                <a:highlight>
                  <a:srgbClr val="FFFF00"/>
                </a:highlight>
              </a:rPr>
              <a:t>(Easy – high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8C7534-0B98-9363-3891-2C37C26D5FD1}"/>
              </a:ext>
            </a:extLst>
          </p:cNvPr>
          <p:cNvSpPr/>
          <p:nvPr/>
        </p:nvSpPr>
        <p:spPr>
          <a:xfrm>
            <a:off x="87086" y="2797628"/>
            <a:ext cx="7021285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6CB1CD-32A4-DF7A-1674-23834DBA0639}"/>
              </a:ext>
            </a:extLst>
          </p:cNvPr>
          <p:cNvSpPr/>
          <p:nvPr/>
        </p:nvSpPr>
        <p:spPr>
          <a:xfrm>
            <a:off x="87086" y="2220686"/>
            <a:ext cx="7021285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F02FB2-CD43-1AA2-BE09-7BA55FA1F087}"/>
              </a:ext>
            </a:extLst>
          </p:cNvPr>
          <p:cNvSpPr txBox="1"/>
          <p:nvPr/>
        </p:nvSpPr>
        <p:spPr>
          <a:xfrm>
            <a:off x="87086" y="2270306"/>
            <a:ext cx="7021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(Kidneys)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6BD522-3B16-BF21-F01C-8C7BF5175CA4}"/>
              </a:ext>
            </a:extLst>
          </p:cNvPr>
          <p:cNvSpPr/>
          <p:nvPr/>
        </p:nvSpPr>
        <p:spPr>
          <a:xfrm>
            <a:off x="7315200" y="2792784"/>
            <a:ext cx="7228114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4704CB-5D46-7AB6-499B-52DCB45E370F}"/>
              </a:ext>
            </a:extLst>
          </p:cNvPr>
          <p:cNvSpPr/>
          <p:nvPr/>
        </p:nvSpPr>
        <p:spPr>
          <a:xfrm>
            <a:off x="7315201" y="2215842"/>
            <a:ext cx="7228110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2DCA4-81CB-A1E5-855A-CF83A1D5BCDD}"/>
              </a:ext>
            </a:extLst>
          </p:cNvPr>
          <p:cNvSpPr txBox="1"/>
          <p:nvPr/>
        </p:nvSpPr>
        <p:spPr>
          <a:xfrm>
            <a:off x="7323513" y="2265462"/>
            <a:ext cx="7219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(Kidneys)</a:t>
            </a:r>
          </a:p>
        </p:txBody>
      </p:sp>
      <p:pic>
        <p:nvPicPr>
          <p:cNvPr id="6" name="Picture 5" descr="A graph of a person's brain&#10;&#10;AI-generated content may be incorrect.">
            <a:extLst>
              <a:ext uri="{FF2B5EF4-FFF2-40B4-BE49-F238E27FC236}">
                <a16:creationId xmlns:a16="http://schemas.microsoft.com/office/drawing/2014/main" id="{22B721FE-813E-92E7-0CFD-BEB698D7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 r="2583"/>
          <a:stretch>
            <a:fillRect/>
          </a:stretch>
        </p:blipFill>
        <p:spPr>
          <a:xfrm>
            <a:off x="210153" y="3078728"/>
            <a:ext cx="3328184" cy="4523016"/>
          </a:xfrm>
          <a:prstGeom prst="rect">
            <a:avLst/>
          </a:prstGeom>
        </p:spPr>
      </p:pic>
      <p:pic>
        <p:nvPicPr>
          <p:cNvPr id="9" name="Picture 8" descr="A graph of a person's body&#10;&#10;AI-generated content may be incorrect.">
            <a:extLst>
              <a:ext uri="{FF2B5EF4-FFF2-40B4-BE49-F238E27FC236}">
                <a16:creationId xmlns:a16="http://schemas.microsoft.com/office/drawing/2014/main" id="{204B91A0-B485-208C-3EC7-CF5F2AF3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8" r="2349" b="1521"/>
          <a:stretch>
            <a:fillRect/>
          </a:stretch>
        </p:blipFill>
        <p:spPr>
          <a:xfrm>
            <a:off x="3745166" y="2832507"/>
            <a:ext cx="3328184" cy="4484200"/>
          </a:xfrm>
          <a:prstGeom prst="rect">
            <a:avLst/>
          </a:prstGeom>
        </p:spPr>
      </p:pic>
      <p:pic>
        <p:nvPicPr>
          <p:cNvPr id="12" name="Picture 11" descr="A graph of a human body&#10;&#10;AI-generated content may be incorrect.">
            <a:extLst>
              <a:ext uri="{FF2B5EF4-FFF2-40B4-BE49-F238E27FC236}">
                <a16:creationId xmlns:a16="http://schemas.microsoft.com/office/drawing/2014/main" id="{05DC5F8F-3A45-76ED-854A-208A7A22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8" r="2349" b="1283"/>
          <a:stretch>
            <a:fillRect/>
          </a:stretch>
        </p:blipFill>
        <p:spPr>
          <a:xfrm>
            <a:off x="7429264" y="2862846"/>
            <a:ext cx="3499992" cy="4704018"/>
          </a:xfrm>
          <a:prstGeom prst="rect">
            <a:avLst/>
          </a:prstGeom>
        </p:spPr>
      </p:pic>
      <p:pic>
        <p:nvPicPr>
          <p:cNvPr id="15" name="Picture 14" descr="A graph of a brain&#10;&#10;AI-generated content may be incorrect.">
            <a:extLst>
              <a:ext uri="{FF2B5EF4-FFF2-40B4-BE49-F238E27FC236}">
                <a16:creationId xmlns:a16="http://schemas.microsoft.com/office/drawing/2014/main" id="{31BB31F8-EC4E-69D5-4CD3-6D36325C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90" t="1" r="2350" b="1257"/>
          <a:stretch>
            <a:fillRect/>
          </a:stretch>
        </p:blipFill>
        <p:spPr>
          <a:xfrm>
            <a:off x="10986289" y="2886551"/>
            <a:ext cx="3499992" cy="4715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64C96-C82D-6923-E89F-DEA463BC432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64C96-C82D-6923-E89F-DEA463BC4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3C16FEA-81DF-0AC1-B3F5-56BF6D816A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3012225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F328-B928-D2B5-29D5-C85E0303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ACDBDB-CF9F-1A08-57AB-C5EF04ADAF04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human body&#10;&#10;AI-generated content may be incorrect.">
            <a:extLst>
              <a:ext uri="{FF2B5EF4-FFF2-40B4-BE49-F238E27FC236}">
                <a16:creationId xmlns:a16="http://schemas.microsoft.com/office/drawing/2014/main" id="{19B5F98A-5ADF-739A-69B7-F9BC92A1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436"/>
            <a:ext cx="4858512" cy="5367528"/>
          </a:xfrm>
          <a:prstGeom prst="rect">
            <a:avLst/>
          </a:prstGeom>
        </p:spPr>
      </p:pic>
      <p:pic>
        <p:nvPicPr>
          <p:cNvPr id="9" name="Picture 8" descr="A graph of a graph showing a green and red object&#10;&#10;AI-generated content may be incorrect.">
            <a:extLst>
              <a:ext uri="{FF2B5EF4-FFF2-40B4-BE49-F238E27FC236}">
                <a16:creationId xmlns:a16="http://schemas.microsoft.com/office/drawing/2014/main" id="{D755293B-3340-83CC-4E25-ECCE74AD1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12" y="2156460"/>
            <a:ext cx="4666488" cy="5556504"/>
          </a:xfrm>
          <a:prstGeom prst="rect">
            <a:avLst/>
          </a:prstGeom>
        </p:spPr>
      </p:pic>
      <p:pic>
        <p:nvPicPr>
          <p:cNvPr id="12" name="Picture 11" descr="A graph of a red pepper&#10;&#10;AI-generated content may be incorrect.">
            <a:extLst>
              <a:ext uri="{FF2B5EF4-FFF2-40B4-BE49-F238E27FC236}">
                <a16:creationId xmlns:a16="http://schemas.microsoft.com/office/drawing/2014/main" id="{53635A02-5507-C4A1-61D3-6648AD9218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9"/>
          <a:stretch>
            <a:fillRect/>
          </a:stretch>
        </p:blipFill>
        <p:spPr>
          <a:xfrm>
            <a:off x="9777549" y="2215678"/>
            <a:ext cx="4666488" cy="5416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3B381C-8BEA-F24C-A972-5B14942E6F15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3B381C-8BEA-F24C-A972-5B14942E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026DA7E-1A4D-2275-5638-A785FE797E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149131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5F2B4-560C-7B64-D5E2-F335E049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CD448-4CB7-BFA8-1561-5D0387C8045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4. Stomach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9EB9F60A-15D0-7119-0593-24F957BE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750"/>
            <a:ext cx="4782312" cy="5367528"/>
          </a:xfrm>
          <a:prstGeom prst="rect">
            <a:avLst/>
          </a:prstGeom>
        </p:spPr>
      </p:pic>
      <p:pic>
        <p:nvPicPr>
          <p:cNvPr id="10" name="Picture 9" descr="A graph showing a red rose&#10;&#10;AI-generated content may be incorrect.">
            <a:extLst>
              <a:ext uri="{FF2B5EF4-FFF2-40B4-BE49-F238E27FC236}">
                <a16:creationId xmlns:a16="http://schemas.microsoft.com/office/drawing/2014/main" id="{D3332BFE-BBC1-A68E-B7BE-5D3C410E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1"/>
          <a:stretch>
            <a:fillRect/>
          </a:stretch>
        </p:blipFill>
        <p:spPr>
          <a:xfrm>
            <a:off x="4968556" y="2123619"/>
            <a:ext cx="4585932" cy="5498592"/>
          </a:xfrm>
          <a:prstGeom prst="rect">
            <a:avLst/>
          </a:prstGeom>
        </p:spPr>
      </p:pic>
      <p:pic>
        <p:nvPicPr>
          <p:cNvPr id="13" name="Picture 12" descr="A graph of a person's body&#10;&#10;AI-generated content may be incorrect.">
            <a:extLst>
              <a:ext uri="{FF2B5EF4-FFF2-40B4-BE49-F238E27FC236}">
                <a16:creationId xmlns:a16="http://schemas.microsoft.com/office/drawing/2014/main" id="{139FE4CE-E137-0A4D-6C69-D814694A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732" y="2119734"/>
            <a:ext cx="4721352" cy="5434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1C1D7-B74C-5EF3-9E50-AD677E70DFF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1C1D7-B74C-5EF3-9E50-AD677E70D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6139E00-4472-4F7F-57DA-4DEE3E44C84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2783359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0EF-6454-3041-A407-AB3F2CAD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E3FD-DB6C-B925-D973-4CFE006D9C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5. Aorta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showing a long tube&#10;&#10;AI-generated content may be incorrect.">
            <a:extLst>
              <a:ext uri="{FF2B5EF4-FFF2-40B4-BE49-F238E27FC236}">
                <a16:creationId xmlns:a16="http://schemas.microsoft.com/office/drawing/2014/main" id="{49A4F838-CE0A-AEA8-6CC1-E20F0EDF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38" r="2277" b="1482"/>
          <a:stretch>
            <a:fillRect/>
          </a:stretch>
        </p:blipFill>
        <p:spPr>
          <a:xfrm>
            <a:off x="228600" y="2155623"/>
            <a:ext cx="3359150" cy="5570221"/>
          </a:xfrm>
          <a:prstGeom prst="rect">
            <a:avLst/>
          </a:prstGeom>
        </p:spPr>
      </p:pic>
      <p:pic>
        <p:nvPicPr>
          <p:cNvPr id="9" name="Picture 8" descr="A graph showing a long rectangular object&#10;&#10;AI-generated content may be incorrect.">
            <a:extLst>
              <a:ext uri="{FF2B5EF4-FFF2-40B4-BE49-F238E27FC236}">
                <a16:creationId xmlns:a16="http://schemas.microsoft.com/office/drawing/2014/main" id="{FB4A0205-A400-8EB7-BF0B-21C62163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76" r="2039"/>
          <a:stretch>
            <a:fillRect/>
          </a:stretch>
        </p:blipFill>
        <p:spPr>
          <a:xfrm>
            <a:off x="5635625" y="2029132"/>
            <a:ext cx="3359150" cy="5696712"/>
          </a:xfrm>
          <a:prstGeom prst="rect">
            <a:avLst/>
          </a:prstGeom>
        </p:spPr>
      </p:pic>
      <p:pic>
        <p:nvPicPr>
          <p:cNvPr id="12" name="Picture 11" descr="A graph of a long cylindrical object&#10;&#10;AI-generated content may be incorrect.">
            <a:extLst>
              <a:ext uri="{FF2B5EF4-FFF2-40B4-BE49-F238E27FC236}">
                <a16:creationId xmlns:a16="http://schemas.microsoft.com/office/drawing/2014/main" id="{1DCB19D5-961E-5A6E-3D1B-740F5885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5" r="2645" b="1476"/>
          <a:stretch>
            <a:fillRect/>
          </a:stretch>
        </p:blipFill>
        <p:spPr>
          <a:xfrm>
            <a:off x="10436678" y="2029132"/>
            <a:ext cx="4095750" cy="5612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E7A499-3CC9-D363-67F7-7C6C4A663C9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E7A499-3CC9-D363-67F7-7C6C4A66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F291723-081E-5BAB-56A2-4BA061F34CD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409242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8E0B-E0CF-2767-3ADE-09F71BC6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F20DC-6BDA-1CA2-24BA-29C003BBE566}"/>
              </a:ext>
            </a:extLst>
          </p:cNvPr>
          <p:cNvSpPr txBox="1"/>
          <p:nvPr/>
        </p:nvSpPr>
        <p:spPr>
          <a:xfrm>
            <a:off x="3538653" y="199504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error characterization?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A4F9-7BC2-E4B1-1657-E7F3D52B76C5}"/>
              </a:ext>
            </a:extLst>
          </p:cNvPr>
          <p:cNvSpPr txBox="1"/>
          <p:nvPr/>
        </p:nvSpPr>
        <p:spPr>
          <a:xfrm>
            <a:off x="745957" y="3354794"/>
            <a:ext cx="131384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Identifying</a:t>
            </a:r>
            <a:r>
              <a:rPr lang="en-US" dirty="0"/>
              <a:t> and </a:t>
            </a:r>
            <a:r>
              <a:rPr lang="en-US" b="1" u="sng" dirty="0"/>
              <a:t>characterizing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types 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not extent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type</a:t>
            </a:r>
            <a:r>
              <a:rPr lang="en-US" dirty="0"/>
              <a:t>) of segmentation errors made by </a:t>
            </a:r>
            <a:r>
              <a:rPr lang="en-US" b="1" u="sng" dirty="0"/>
              <a:t>3D</a:t>
            </a:r>
            <a:r>
              <a:rPr lang="en-US" dirty="0"/>
              <a:t> AI segmentation-based models on </a:t>
            </a:r>
            <a:r>
              <a:rPr lang="en-US" b="1" u="sng" dirty="0"/>
              <a:t>CT scans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0A074-B42A-7479-B197-B2E2FEDCD11E}"/>
              </a:ext>
            </a:extLst>
          </p:cNvPr>
          <p:cNvSpPr txBox="1"/>
          <p:nvPr/>
        </p:nvSpPr>
        <p:spPr>
          <a:xfrm>
            <a:off x="1393371" y="4884821"/>
            <a:ext cx="126289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So that the community can build models that are adept at </a:t>
            </a:r>
            <a:r>
              <a:rPr lang="en-US" b="1" u="sng" dirty="0"/>
              <a:t>avoiding</a:t>
            </a:r>
            <a:r>
              <a:rPr lang="en-US" dirty="0"/>
              <a:t> such errors.</a:t>
            </a:r>
          </a:p>
        </p:txBody>
      </p:sp>
    </p:spTree>
    <p:extLst>
      <p:ext uri="{BB962C8B-B14F-4D97-AF65-F5344CB8AC3E}">
        <p14:creationId xmlns:p14="http://schemas.microsoft.com/office/powerpoint/2010/main" val="27102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55C4C-5824-2A0C-257B-39FC4AAA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C78BD5-C129-1E10-7508-F24079624526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5. Aorta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showing a curved object&#10;&#10;AI-generated content may be incorrect.">
            <a:extLst>
              <a:ext uri="{FF2B5EF4-FFF2-40B4-BE49-F238E27FC236}">
                <a16:creationId xmlns:a16="http://schemas.microsoft.com/office/drawing/2014/main" id="{42550418-BCAA-D80C-0989-D13803BE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 r="2413"/>
          <a:stretch>
            <a:fillRect/>
          </a:stretch>
        </p:blipFill>
        <p:spPr>
          <a:xfrm>
            <a:off x="335954" y="1938992"/>
            <a:ext cx="4103915" cy="5766816"/>
          </a:xfrm>
          <a:prstGeom prst="rect">
            <a:avLst/>
          </a:prstGeom>
        </p:spPr>
      </p:pic>
      <p:pic>
        <p:nvPicPr>
          <p:cNvPr id="10" name="Picture 9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CB87AB36-C402-CB65-1E76-5D75A4DEA1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5355770" y="2111015"/>
            <a:ext cx="4103915" cy="5594793"/>
          </a:xfrm>
          <a:prstGeom prst="rect">
            <a:avLst/>
          </a:prstGeom>
        </p:spPr>
      </p:pic>
      <p:pic>
        <p:nvPicPr>
          <p:cNvPr id="13" name="Picture 12" descr="A graph of a long cane&#10;&#10;AI-generated content may be incorrect.">
            <a:extLst>
              <a:ext uri="{FF2B5EF4-FFF2-40B4-BE49-F238E27FC236}">
                <a16:creationId xmlns:a16="http://schemas.microsoft.com/office/drawing/2014/main" id="{E12F4420-DFAE-1D37-3D18-AD875DAB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22"/>
          <a:stretch>
            <a:fillRect/>
          </a:stretch>
        </p:blipFill>
        <p:spPr>
          <a:xfrm>
            <a:off x="10375586" y="2001476"/>
            <a:ext cx="4254814" cy="5641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1AD84-3705-432F-48D2-3982FFFD8F8A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1AD84-3705-432F-48D2-3982FFFD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E0B0099-AB87-507D-D35B-84671D96AF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215977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917A5-9A7F-BC5E-BA6E-054BAE62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B9D70B-B11D-EE77-C516-9E8E22E5DFCA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6. Urinary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diagram&#10;&#10;AI-generated content may be incorrect.">
            <a:extLst>
              <a:ext uri="{FF2B5EF4-FFF2-40B4-BE49-F238E27FC236}">
                <a16:creationId xmlns:a16="http://schemas.microsoft.com/office/drawing/2014/main" id="{D2086A66-2DA8-75E4-9CE6-9D6344A4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4"/>
          <a:stretch>
            <a:fillRect/>
          </a:stretch>
        </p:blipFill>
        <p:spPr>
          <a:xfrm>
            <a:off x="228599" y="2345436"/>
            <a:ext cx="4511474" cy="5367528"/>
          </a:xfrm>
          <a:prstGeom prst="rect">
            <a:avLst/>
          </a:prstGeom>
        </p:spPr>
      </p:pic>
      <p:pic>
        <p:nvPicPr>
          <p:cNvPr id="9" name="Picture 8" descr="A graph of a diagram&#10;&#10;AI-generated content may be incorrect.">
            <a:extLst>
              <a:ext uri="{FF2B5EF4-FFF2-40B4-BE49-F238E27FC236}">
                <a16:creationId xmlns:a16="http://schemas.microsoft.com/office/drawing/2014/main" id="{0CFA609A-7DB6-7E3D-FCA9-069BFBC0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47"/>
          <a:stretch>
            <a:fillRect/>
          </a:stretch>
        </p:blipFill>
        <p:spPr>
          <a:xfrm>
            <a:off x="5276631" y="2345436"/>
            <a:ext cx="4430268" cy="5367528"/>
          </a:xfrm>
          <a:prstGeom prst="rect">
            <a:avLst/>
          </a:prstGeom>
        </p:spPr>
      </p:pic>
      <p:pic>
        <p:nvPicPr>
          <p:cNvPr id="12" name="Picture 11" descr="A green and white graph&#10;&#10;AI-generated content may be incorrect.">
            <a:extLst>
              <a:ext uri="{FF2B5EF4-FFF2-40B4-BE49-F238E27FC236}">
                <a16:creationId xmlns:a16="http://schemas.microsoft.com/office/drawing/2014/main" id="{919A42DA-8B68-F6A2-84F3-867012FC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4" b="1731"/>
          <a:stretch>
            <a:fillRect/>
          </a:stretch>
        </p:blipFill>
        <p:spPr>
          <a:xfrm>
            <a:off x="10243457" y="2438400"/>
            <a:ext cx="4281351" cy="5274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E840EA-1BA4-FE85-B827-27A9D496BDC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E840EA-1BA4-FE85-B827-27A9D496B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E8ACBCD-7314-918E-C04C-D4E8A140CAC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1964567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7FCD-530E-32CF-F4D4-B028C79A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571392-64F3-2118-2DBB-C1313BBF4C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6. Urinary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pie chart&#10;&#10;AI-generated content may be incorrect.">
            <a:extLst>
              <a:ext uri="{FF2B5EF4-FFF2-40B4-BE49-F238E27FC236}">
                <a16:creationId xmlns:a16="http://schemas.microsoft.com/office/drawing/2014/main" id="{CDD02FDB-F9AF-C65E-69ED-099170D9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8" b="4957"/>
          <a:stretch>
            <a:fillRect/>
          </a:stretch>
        </p:blipFill>
        <p:spPr>
          <a:xfrm>
            <a:off x="5049658" y="2743452"/>
            <a:ext cx="4531084" cy="5008551"/>
          </a:xfrm>
          <a:prstGeom prst="rect">
            <a:avLst/>
          </a:prstGeom>
        </p:spPr>
      </p:pic>
      <p:pic>
        <p:nvPicPr>
          <p:cNvPr id="10" name="Picture 9" descr="A graph showing a green area&#10;&#10;AI-generated content may be incorrect.">
            <a:extLst>
              <a:ext uri="{FF2B5EF4-FFF2-40B4-BE49-F238E27FC236}">
                <a16:creationId xmlns:a16="http://schemas.microsoft.com/office/drawing/2014/main" id="{56C1617A-28CD-D211-5106-90C90E93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31"/>
          <a:stretch>
            <a:fillRect/>
          </a:stretch>
        </p:blipFill>
        <p:spPr>
          <a:xfrm>
            <a:off x="9857625" y="2155623"/>
            <a:ext cx="4653032" cy="4786613"/>
          </a:xfrm>
          <a:prstGeom prst="rect">
            <a:avLst/>
          </a:prstGeom>
        </p:spPr>
      </p:pic>
      <p:pic>
        <p:nvPicPr>
          <p:cNvPr id="13" name="Picture 12" descr="A graph of a red oval&#10;&#10;AI-generated content may be incorrect.">
            <a:extLst>
              <a:ext uri="{FF2B5EF4-FFF2-40B4-BE49-F238E27FC236}">
                <a16:creationId xmlns:a16="http://schemas.microsoft.com/office/drawing/2014/main" id="{4CBA193E-DB72-3288-4938-394D002CFF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9"/>
          <a:stretch>
            <a:fillRect/>
          </a:stretch>
        </p:blipFill>
        <p:spPr>
          <a:xfrm>
            <a:off x="119743" y="2264480"/>
            <a:ext cx="4277650" cy="4975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996A-195C-AD9B-D43A-93780EC8F2C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996A-195C-AD9B-D43A-93780EC8F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BBD4339-2A22-A3B7-A0F1-009572E4796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4088888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F5B1-7DCF-0862-585F-2E9F52B1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D76A9C-F1AA-4C8C-5259-983980EE64D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7. Gall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red circle&#10;&#10;AI-generated content may be incorrect.">
            <a:extLst>
              <a:ext uri="{FF2B5EF4-FFF2-40B4-BE49-F238E27FC236}">
                <a16:creationId xmlns:a16="http://schemas.microsoft.com/office/drawing/2014/main" id="{4B45CA69-E5D2-9B83-519F-99F1D837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19"/>
          <a:stretch>
            <a:fillRect/>
          </a:stretch>
        </p:blipFill>
        <p:spPr>
          <a:xfrm>
            <a:off x="391885" y="2158448"/>
            <a:ext cx="4278303" cy="5519928"/>
          </a:xfrm>
          <a:prstGeom prst="rect">
            <a:avLst/>
          </a:prstGeom>
        </p:spPr>
      </p:pic>
      <p:pic>
        <p:nvPicPr>
          <p:cNvPr id="9" name="Picture 8" descr="A graph of a red oval&#10;&#10;AI-generated content may be incorrect.">
            <a:extLst>
              <a:ext uri="{FF2B5EF4-FFF2-40B4-BE49-F238E27FC236}">
                <a16:creationId xmlns:a16="http://schemas.microsoft.com/office/drawing/2014/main" id="{36D1281F-1FCD-C989-7C22-54D14772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19" r="2640"/>
          <a:stretch>
            <a:fillRect/>
          </a:stretch>
        </p:blipFill>
        <p:spPr>
          <a:xfrm>
            <a:off x="5390062" y="2048720"/>
            <a:ext cx="4155076" cy="5739384"/>
          </a:xfrm>
          <a:prstGeom prst="rect">
            <a:avLst/>
          </a:prstGeom>
        </p:spPr>
      </p:pic>
      <p:pic>
        <p:nvPicPr>
          <p:cNvPr id="12" name="Picture 11" descr="A graph of a pie chart&#10;&#10;AI-generated content may be incorrect.">
            <a:extLst>
              <a:ext uri="{FF2B5EF4-FFF2-40B4-BE49-F238E27FC236}">
                <a16:creationId xmlns:a16="http://schemas.microsoft.com/office/drawing/2014/main" id="{E5B32252-3558-0A83-8DAE-59A2B1716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67" r="1350"/>
          <a:stretch>
            <a:fillRect/>
          </a:stretch>
        </p:blipFill>
        <p:spPr>
          <a:xfrm>
            <a:off x="10265012" y="2283416"/>
            <a:ext cx="4155076" cy="5394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16E52-9660-7F03-C9BD-D96F458216DF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16E52-9660-7F03-C9BD-D96F45821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8CAE8A2-F808-A59B-857D-11B62CA4E43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349757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B3235-F2CA-5132-B96E-3B746792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46D6D8-1CD8-457C-0C7F-31328D84462B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7. Gall bladder </a:t>
            </a:r>
            <a:r>
              <a:rPr lang="en-US" sz="3000" i="1" dirty="0">
                <a:highlight>
                  <a:srgbClr val="FFFF00"/>
                </a:highlight>
              </a:rPr>
              <a:t>(Moderate – average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showing a plot of ground truth&#10;&#10;AI-generated content may be incorrect.">
            <a:extLst>
              <a:ext uri="{FF2B5EF4-FFF2-40B4-BE49-F238E27FC236}">
                <a16:creationId xmlns:a16="http://schemas.microsoft.com/office/drawing/2014/main" id="{6FFEA535-7378-2846-1664-E2525AA5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2" r="2179" b="11479"/>
          <a:stretch>
            <a:fillRect/>
          </a:stretch>
        </p:blipFill>
        <p:spPr>
          <a:xfrm>
            <a:off x="130628" y="2155624"/>
            <a:ext cx="4283933" cy="4571748"/>
          </a:xfrm>
          <a:prstGeom prst="rect">
            <a:avLst/>
          </a:prstGeom>
        </p:spPr>
      </p:pic>
      <p:pic>
        <p:nvPicPr>
          <p:cNvPr id="10" name="Picture 9" descr="A graph of a green oval&#10;&#10;AI-generated content may be incorrect.">
            <a:extLst>
              <a:ext uri="{FF2B5EF4-FFF2-40B4-BE49-F238E27FC236}">
                <a16:creationId xmlns:a16="http://schemas.microsoft.com/office/drawing/2014/main" id="{1C099810-7A63-BEBD-FED7-25073CE0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5" t="-1" b="1675"/>
          <a:stretch>
            <a:fillRect/>
          </a:stretch>
        </p:blipFill>
        <p:spPr>
          <a:xfrm>
            <a:off x="5176921" y="2808514"/>
            <a:ext cx="4169202" cy="4942113"/>
          </a:xfrm>
          <a:prstGeom prst="rect">
            <a:avLst/>
          </a:prstGeom>
        </p:spPr>
      </p:pic>
      <p:pic>
        <p:nvPicPr>
          <p:cNvPr id="13" name="Picture 12" descr="A graph of a green oval&#10;&#10;AI-generated content may be incorrect.">
            <a:extLst>
              <a:ext uri="{FF2B5EF4-FFF2-40B4-BE49-F238E27FC236}">
                <a16:creationId xmlns:a16="http://schemas.microsoft.com/office/drawing/2014/main" id="{60C4E919-5FAC-9D90-224D-29E1BE8D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39" t="-1" b="1675"/>
          <a:stretch>
            <a:fillRect/>
          </a:stretch>
        </p:blipFill>
        <p:spPr>
          <a:xfrm>
            <a:off x="10153605" y="2155623"/>
            <a:ext cx="4346167" cy="4942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A69FE6-F541-9ED2-7FA3-BA3678CF046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A69FE6-F541-9ED2-7FA3-BA3678CF0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42F379A-8A11-8BBA-A3F3-846CAC9EC15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3992347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BE36-1AC9-A8F5-31FA-E3367339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3452A-C870-75A0-C997-10DEC8E4538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8.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een and white graph&#10;&#10;AI-generated content may be incorrect.">
            <a:extLst>
              <a:ext uri="{FF2B5EF4-FFF2-40B4-BE49-F238E27FC236}">
                <a16:creationId xmlns:a16="http://schemas.microsoft.com/office/drawing/2014/main" id="{EF2F3D81-F02F-B0EF-F15D-C58C5873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89"/>
          <a:stretch>
            <a:fillRect/>
          </a:stretch>
        </p:blipFill>
        <p:spPr>
          <a:xfrm>
            <a:off x="228599" y="2344499"/>
            <a:ext cx="4060372" cy="4985031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DEAF2F46-34DD-4FA0-11A8-4B625C500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82"/>
          <a:stretch>
            <a:fillRect/>
          </a:stretch>
        </p:blipFill>
        <p:spPr>
          <a:xfrm>
            <a:off x="5270384" y="2845241"/>
            <a:ext cx="4089632" cy="4918331"/>
          </a:xfrm>
          <a:prstGeom prst="rect">
            <a:avLst/>
          </a:prstGeom>
        </p:spPr>
      </p:pic>
      <p:pic>
        <p:nvPicPr>
          <p:cNvPr id="12" name="Picture 11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E2B7341D-9E05-A638-7E1F-3D21758B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49"/>
          <a:stretch>
            <a:fillRect/>
          </a:stretch>
        </p:blipFill>
        <p:spPr>
          <a:xfrm>
            <a:off x="10026762" y="1785698"/>
            <a:ext cx="4571467" cy="5146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2C29C4-425E-24F0-D309-859672EC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02555D2-BABD-C74F-7A52-6FAD746A28D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145349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526-73FC-38EE-CEC4-39252956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E18C-C5A0-EA3A-560B-8AD4140FF1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8. Pancreas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ground truth&#10;&#10;AI-generated content may be incorrect.">
            <a:extLst>
              <a:ext uri="{FF2B5EF4-FFF2-40B4-BE49-F238E27FC236}">
                <a16:creationId xmlns:a16="http://schemas.microsoft.com/office/drawing/2014/main" id="{4DBBAB69-0ACB-24C2-12A9-4826BE1C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51" b="10972"/>
          <a:stretch>
            <a:fillRect/>
          </a:stretch>
        </p:blipFill>
        <p:spPr>
          <a:xfrm>
            <a:off x="141514" y="2086645"/>
            <a:ext cx="4382224" cy="4389794"/>
          </a:xfrm>
          <a:prstGeom prst="rect">
            <a:avLst/>
          </a:prstGeom>
        </p:spPr>
      </p:pic>
      <p:pic>
        <p:nvPicPr>
          <p:cNvPr id="10" name="Picture 9" descr="A graph of a patient&#10;&#10;AI-generated content may be incorrect.">
            <a:extLst>
              <a:ext uri="{FF2B5EF4-FFF2-40B4-BE49-F238E27FC236}">
                <a16:creationId xmlns:a16="http://schemas.microsoft.com/office/drawing/2014/main" id="{01E4B3ED-6A83-BAD6-49B7-B1D2F192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972"/>
          <a:stretch>
            <a:fillRect/>
          </a:stretch>
        </p:blipFill>
        <p:spPr>
          <a:xfrm>
            <a:off x="4908082" y="2867950"/>
            <a:ext cx="5111496" cy="4778577"/>
          </a:xfrm>
          <a:prstGeom prst="rect">
            <a:avLst/>
          </a:prstGeom>
        </p:spPr>
      </p:pic>
      <p:pic>
        <p:nvPicPr>
          <p:cNvPr id="13" name="Picture 12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EBE1F1A7-A35E-895B-917A-C9E724DA5A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4" b="5382"/>
          <a:stretch>
            <a:fillRect/>
          </a:stretch>
        </p:blipFill>
        <p:spPr>
          <a:xfrm>
            <a:off x="10491435" y="1575489"/>
            <a:ext cx="3860430" cy="4389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75E4B-C037-443D-8B48-DEC5C76B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22DD8E5-8D67-9C6F-683C-806B616C47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933661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01FE-E245-620E-39AE-55900869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309C6B-402B-C52F-AB3A-8BC4A81F92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9. Esophagus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graph of a brown object&#10;&#10;AI-generated content may be incorrect.">
            <a:extLst>
              <a:ext uri="{FF2B5EF4-FFF2-40B4-BE49-F238E27FC236}">
                <a16:creationId xmlns:a16="http://schemas.microsoft.com/office/drawing/2014/main" id="{953B2F27-64FD-2AFD-6BBA-3D5E67FD4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0" r="2879"/>
          <a:stretch>
            <a:fillRect/>
          </a:stretch>
        </p:blipFill>
        <p:spPr>
          <a:xfrm>
            <a:off x="228599" y="2364670"/>
            <a:ext cx="3810001" cy="5288607"/>
          </a:xfrm>
          <a:prstGeom prst="rect">
            <a:avLst/>
          </a:prstGeom>
        </p:spPr>
      </p:pic>
      <p:pic>
        <p:nvPicPr>
          <p:cNvPr id="9" name="Picture 8" descr="A graph of a long curved object&#10;&#10;AI-generated content may be incorrect.">
            <a:extLst>
              <a:ext uri="{FF2B5EF4-FFF2-40B4-BE49-F238E27FC236}">
                <a16:creationId xmlns:a16="http://schemas.microsoft.com/office/drawing/2014/main" id="{B3F3DDE7-80C4-56B2-A4A6-B3380121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3" r="2179" b="1646"/>
          <a:stretch>
            <a:fillRect/>
          </a:stretch>
        </p:blipFill>
        <p:spPr>
          <a:xfrm>
            <a:off x="5290302" y="2420509"/>
            <a:ext cx="3942440" cy="5276311"/>
          </a:xfrm>
          <a:prstGeom prst="rect">
            <a:avLst/>
          </a:prstGeom>
        </p:spPr>
      </p:pic>
      <p:pic>
        <p:nvPicPr>
          <p:cNvPr id="12" name="Picture 11" descr="A graph of a person's leg&#10;&#10;AI-generated content may be incorrect.">
            <a:extLst>
              <a:ext uri="{FF2B5EF4-FFF2-40B4-BE49-F238E27FC236}">
                <a16:creationId xmlns:a16="http://schemas.microsoft.com/office/drawing/2014/main" id="{1AFB0D6F-3C6F-E4FB-1DD8-C7020C8986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873" r="2646"/>
          <a:stretch>
            <a:fillRect/>
          </a:stretch>
        </p:blipFill>
        <p:spPr>
          <a:xfrm>
            <a:off x="10972801" y="1945244"/>
            <a:ext cx="3429000" cy="5751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8B923-E31E-11DC-F1E6-CD7929EFA59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8B923-E31E-11DC-F1E6-CD7929EFA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D693B69-59A3-EB94-2DDA-FA94419E82D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1878866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7DE1E-1352-7CC9-7F92-85C668CB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42F2BB-65C7-D8D3-821F-08623FEFD978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9. Esophagus </a:t>
            </a:r>
            <a:r>
              <a:rPr lang="en-US" sz="3000" i="1" dirty="0">
                <a:highlight>
                  <a:srgbClr val="FFFF00"/>
                </a:highlight>
              </a:rPr>
              <a:t>(Difficult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graph of a long thin green line&#10;&#10;AI-generated content may be incorrect.">
            <a:extLst>
              <a:ext uri="{FF2B5EF4-FFF2-40B4-BE49-F238E27FC236}">
                <a16:creationId xmlns:a16="http://schemas.microsoft.com/office/drawing/2014/main" id="{66B6D151-5452-8E22-FBEE-854CBA54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 r="2879" b="1916"/>
          <a:stretch>
            <a:fillRect/>
          </a:stretch>
        </p:blipFill>
        <p:spPr>
          <a:xfrm>
            <a:off x="228599" y="2155623"/>
            <a:ext cx="4082144" cy="5518806"/>
          </a:xfrm>
          <a:prstGeom prst="rect">
            <a:avLst/>
          </a:prstGeom>
        </p:spPr>
      </p:pic>
      <p:pic>
        <p:nvPicPr>
          <p:cNvPr id="10" name="Picture 9" descr="A graph of a sock&#10;&#10;AI-generated content may be incorrect.">
            <a:extLst>
              <a:ext uri="{FF2B5EF4-FFF2-40B4-BE49-F238E27FC236}">
                <a16:creationId xmlns:a16="http://schemas.microsoft.com/office/drawing/2014/main" id="{8EF05938-5A92-65CF-D8D2-ECCD5DA7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4" r="2878"/>
          <a:stretch>
            <a:fillRect/>
          </a:stretch>
        </p:blipFill>
        <p:spPr>
          <a:xfrm>
            <a:off x="5443578" y="2155622"/>
            <a:ext cx="3939905" cy="5518807"/>
          </a:xfrm>
          <a:prstGeom prst="rect">
            <a:avLst/>
          </a:prstGeom>
        </p:spPr>
      </p:pic>
      <p:pic>
        <p:nvPicPr>
          <p:cNvPr id="13" name="Picture 12" descr="A graph of a long skinny&#10;&#10;AI-generated content may be incorrect.">
            <a:extLst>
              <a:ext uri="{FF2B5EF4-FFF2-40B4-BE49-F238E27FC236}">
                <a16:creationId xmlns:a16="http://schemas.microsoft.com/office/drawing/2014/main" id="{60F0310C-B4CD-3455-E9C5-3876D590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77" r="1713"/>
          <a:stretch>
            <a:fillRect/>
          </a:stretch>
        </p:blipFill>
        <p:spPr>
          <a:xfrm>
            <a:off x="10243460" y="1938992"/>
            <a:ext cx="4158341" cy="5590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6B5D5-DB03-4EE2-7FFF-7F1959F65143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6B5D5-DB03-4EE2-7FFF-7F1959F6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CE3A-E2EA-51B1-FE80-23699BF990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252286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86F-6454-3DFD-6941-2500FA7D8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3AC6D-19C7-80F3-D460-AB657C28D36E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10. Colon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B404D8CB-9D71-291A-CA33-2418D1BA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3"/>
          <a:stretch>
            <a:fillRect/>
          </a:stretch>
        </p:blipFill>
        <p:spPr>
          <a:xfrm>
            <a:off x="4720354" y="1942170"/>
            <a:ext cx="4465542" cy="5797572"/>
          </a:xfrm>
          <a:prstGeom prst="rect">
            <a:avLst/>
          </a:prstGeom>
        </p:spPr>
      </p:pic>
      <p:pic>
        <p:nvPicPr>
          <p:cNvPr id="9" name="Picture 8" descr="A graph showing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79AD00AA-C09D-541E-14E7-FF194266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07" r="2671" b="1295"/>
          <a:stretch>
            <a:fillRect/>
          </a:stretch>
        </p:blipFill>
        <p:spPr>
          <a:xfrm>
            <a:off x="87090" y="2226924"/>
            <a:ext cx="3558478" cy="5409331"/>
          </a:xfrm>
          <a:prstGeom prst="rect">
            <a:avLst/>
          </a:prstGeom>
        </p:spPr>
      </p:pic>
      <p:pic>
        <p:nvPicPr>
          <p:cNvPr id="12" name="Picture 11" descr="A diagram of a human body&#10;&#10;AI-generated content may be incorrect.">
            <a:extLst>
              <a:ext uri="{FF2B5EF4-FFF2-40B4-BE49-F238E27FC236}">
                <a16:creationId xmlns:a16="http://schemas.microsoft.com/office/drawing/2014/main" id="{40ECB26D-F84C-B23F-6123-7AA9B797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75" r="2179"/>
          <a:stretch>
            <a:fillRect/>
          </a:stretch>
        </p:blipFill>
        <p:spPr>
          <a:xfrm>
            <a:off x="10260683" y="1385587"/>
            <a:ext cx="4352162" cy="6354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7D2916-2997-180E-BB13-A211D23724BE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7D2916-2997-180E-BB13-A211D2372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5AF6017-45A4-7A7E-65FA-BCC4BCCA1B7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173165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B3F49-1F64-A627-FC2A-0E8BEEEF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82452F-2903-A501-A616-28225733951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the past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31608-8747-AD27-B365-7B231FBED2C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A6B4E-A7F5-8250-9267-3E0EA6D31D50}"/>
                  </a:ext>
                </a:extLst>
              </p:cNvPr>
              <p:cNvSpPr txBox="1"/>
              <p:nvPr/>
            </p:nvSpPr>
            <p:spPr>
              <a:xfrm>
                <a:off x="484038" y="1861043"/>
                <a:ext cx="1374865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Re-organize the workflow. Now, it seems like we are only performing over- and under-segmentation based analyses and their variants.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Follow up the visual analyses with statistical analyses.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addition to </a:t>
                </a:r>
                <a:r>
                  <a:rPr lang="en-US" b="1" dirty="0"/>
                  <a:t>surface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/>
                  <a:t> – surface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, do </a:t>
                </a:r>
                <a:r>
                  <a:rPr lang="en-US" b="1" dirty="0"/>
                  <a:t>volume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/>
                  <a:t> – volume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Non-scientific, purely protocol organization-based suggestions.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7A6B4E-A7F5-8250-9267-3E0EA6D31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1861043"/>
                <a:ext cx="13748657" cy="2246769"/>
              </a:xfrm>
              <a:prstGeom prst="rect">
                <a:avLst/>
              </a:prstGeom>
              <a:blipFill>
                <a:blip r:embed="rId2"/>
                <a:stretch>
                  <a:fillRect l="-665" t="-2168" b="-6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983A687-ACE7-F5C5-1F88-4CB5970244F0}"/>
              </a:ext>
            </a:extLst>
          </p:cNvPr>
          <p:cNvSpPr txBox="1"/>
          <p:nvPr/>
        </p:nvSpPr>
        <p:spPr>
          <a:xfrm>
            <a:off x="233667" y="1338828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F1240-7519-E2DB-6A9A-F885FF741744}"/>
              </a:ext>
            </a:extLst>
          </p:cNvPr>
          <p:cNvSpPr txBox="1"/>
          <p:nvPr/>
        </p:nvSpPr>
        <p:spPr>
          <a:xfrm>
            <a:off x="233667" y="499735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479F5-7AE3-5CB6-1A83-30AA61F8F82B}"/>
              </a:ext>
            </a:extLst>
          </p:cNvPr>
          <p:cNvSpPr txBox="1"/>
          <p:nvPr/>
        </p:nvSpPr>
        <p:spPr>
          <a:xfrm>
            <a:off x="843264" y="5487596"/>
            <a:ext cx="1355346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implementation of C score for </a:t>
            </a:r>
            <a:r>
              <a:rPr lang="en-US" sz="2800" b="1" dirty="0"/>
              <a:t>shape match but low DSC (mis-segmentation)</a:t>
            </a:r>
            <a:r>
              <a:rPr lang="en-US" sz="2800" dirty="0"/>
              <a:t> versus </a:t>
            </a:r>
            <a:r>
              <a:rPr lang="en-US" sz="2800" dirty="0">
                <a:solidFill>
                  <a:srgbClr val="FF0000"/>
                </a:solidFill>
              </a:rPr>
              <a:t>over</a:t>
            </a:r>
            <a:r>
              <a:rPr lang="en-US" sz="2800" dirty="0"/>
              <a:t>/ </a:t>
            </a:r>
            <a:r>
              <a:rPr lang="en-US" sz="2800" dirty="0">
                <a:solidFill>
                  <a:srgbClr val="FF0000"/>
                </a:solidFill>
              </a:rPr>
              <a:t>under</a:t>
            </a:r>
            <a:r>
              <a:rPr lang="en-US" sz="2800" dirty="0"/>
              <a:t> segmentation.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Formulate metric to quantify connected component behavior </a:t>
            </a:r>
            <a:r>
              <a:rPr lang="en-US" dirty="0">
                <a:sym typeface="Wingdings" panose="05000000000000000000" pitchFamily="2" charset="2"/>
              </a:rPr>
              <a:t> based on observation on </a:t>
            </a:r>
            <a:r>
              <a:rPr lang="en-US" dirty="0" err="1">
                <a:sym typeface="Wingdings" panose="05000000000000000000" pitchFamily="2" charset="2"/>
              </a:rPr>
              <a:t>TotalSegmentator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D6CB3-55FF-9BBF-4433-0E07FD367E4F}"/>
                  </a:ext>
                </a:extLst>
              </p:cNvPr>
              <p:cNvSpPr txBox="1"/>
              <p:nvPr/>
            </p:nvSpPr>
            <p:spPr>
              <a:xfrm>
                <a:off x="484038" y="4107812"/>
                <a:ext cx="1374865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Additionally</a:t>
                </a:r>
                <a:r>
                  <a:rPr lang="en-US" dirty="0">
                    <a:solidFill>
                      <a:srgbClr val="00B050"/>
                    </a:solidFill>
                  </a:rPr>
                  <a:t>: Combined C-score (unifying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 – for both volume and surface area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D6CB3-55FF-9BBF-4433-0E07FD36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8" y="4107812"/>
                <a:ext cx="13748657" cy="492443"/>
              </a:xfrm>
              <a:prstGeom prst="rect">
                <a:avLst/>
              </a:prstGeom>
              <a:blipFill>
                <a:blip r:embed="rId3"/>
                <a:stretch>
                  <a:fillRect l="-665"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6A34DD-258B-142A-DC43-92F8879FEF1C}"/>
              </a:ext>
            </a:extLst>
          </p:cNvPr>
          <p:cNvSpPr txBox="1"/>
          <p:nvPr/>
        </p:nvSpPr>
        <p:spPr>
          <a:xfrm>
            <a:off x="10731628" y="7193171"/>
            <a:ext cx="3898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490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6B808-7E91-8BB9-30F9-3F31A626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29143B-83ED-37F0-D614-36E9D5BF8E11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10. Colon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human body&#10;&#10;AI-generated content may be incorrect.">
            <a:extLst>
              <a:ext uri="{FF2B5EF4-FFF2-40B4-BE49-F238E27FC236}">
                <a16:creationId xmlns:a16="http://schemas.microsoft.com/office/drawing/2014/main" id="{EF096A67-D660-6F33-2766-008C7034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76" r="2179"/>
          <a:stretch>
            <a:fillRect/>
          </a:stretch>
        </p:blipFill>
        <p:spPr>
          <a:xfrm>
            <a:off x="5176905" y="1890198"/>
            <a:ext cx="4299859" cy="5829702"/>
          </a:xfrm>
          <a:prstGeom prst="rect">
            <a:avLst/>
          </a:prstGeom>
        </p:spPr>
      </p:pic>
      <p:pic>
        <p:nvPicPr>
          <p:cNvPr id="10" name="Picture 9" descr="A graph showing a long curved line&#10;&#10;AI-generated content may be incorrect.">
            <a:extLst>
              <a:ext uri="{FF2B5EF4-FFF2-40B4-BE49-F238E27FC236}">
                <a16:creationId xmlns:a16="http://schemas.microsoft.com/office/drawing/2014/main" id="{942E0C24-5F0D-F3BF-16DA-22C699CC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88" r="3345"/>
          <a:stretch>
            <a:fillRect/>
          </a:stretch>
        </p:blipFill>
        <p:spPr>
          <a:xfrm>
            <a:off x="10210800" y="1377468"/>
            <a:ext cx="4299859" cy="6342432"/>
          </a:xfrm>
          <a:prstGeom prst="rect">
            <a:avLst/>
          </a:prstGeom>
        </p:spPr>
      </p:pic>
      <p:pic>
        <p:nvPicPr>
          <p:cNvPr id="11" name="Picture 10" descr="A graph of a diagram with Crust in the background&#10;&#10;AI-generated content may be incorrect.">
            <a:extLst>
              <a:ext uri="{FF2B5EF4-FFF2-40B4-BE49-F238E27FC236}">
                <a16:creationId xmlns:a16="http://schemas.microsoft.com/office/drawing/2014/main" id="{5322CCFE-AB3E-08D2-8F0A-38A39AE6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0" b="1731"/>
          <a:stretch>
            <a:fillRect/>
          </a:stretch>
        </p:blipFill>
        <p:spPr>
          <a:xfrm>
            <a:off x="119741" y="2399478"/>
            <a:ext cx="4572001" cy="5320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559432-08DF-5F2C-BA97-C64629087E55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559432-08DF-5F2C-BA97-C64629087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0F40076-4769-A001-40EA-FCEE19A3A52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895869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D0EB-A247-0A8E-28E4-735EF0A62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1F251A-837C-3B1B-00E8-EBB60AA55EA9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pic>
        <p:nvPicPr>
          <p:cNvPr id="10" name="Picture 9" descr="A graph showing a green heart&#10;&#10;AI-generated content may be incorrect.">
            <a:extLst>
              <a:ext uri="{FF2B5EF4-FFF2-40B4-BE49-F238E27FC236}">
                <a16:creationId xmlns:a16="http://schemas.microsoft.com/office/drawing/2014/main" id="{0F6BC030-2D5A-FFDF-B051-916DEF8A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61"/>
          <a:stretch>
            <a:fillRect/>
          </a:stretch>
        </p:blipFill>
        <p:spPr>
          <a:xfrm>
            <a:off x="228599" y="2916312"/>
            <a:ext cx="3113315" cy="4606773"/>
          </a:xfrm>
          <a:prstGeom prst="rect">
            <a:avLst/>
          </a:prstGeom>
        </p:spPr>
      </p:pic>
      <p:pic>
        <p:nvPicPr>
          <p:cNvPr id="15" name="Picture 14" descr="A graph of a red triangle&#10;&#10;AI-generated content may be incorrect.">
            <a:extLst>
              <a:ext uri="{FF2B5EF4-FFF2-40B4-BE49-F238E27FC236}">
                <a16:creationId xmlns:a16="http://schemas.microsoft.com/office/drawing/2014/main" id="{69F7A84C-115D-64F9-57DA-0B893866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3"/>
          <a:stretch>
            <a:fillRect/>
          </a:stretch>
        </p:blipFill>
        <p:spPr>
          <a:xfrm>
            <a:off x="3616312" y="2916312"/>
            <a:ext cx="3549062" cy="46116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61C6D9-1FCD-24A9-481C-EC8D23609D6E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A344E-49EA-0F11-33DF-6A30B9576D4B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DAF20-51FC-B632-91A0-8BAD0C5616C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s0053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BAB8BF-9F08-FEC0-6DB4-43E07EFE3D3C}"/>
              </a:ext>
            </a:extLst>
          </p:cNvPr>
          <p:cNvSpPr/>
          <p:nvPr/>
        </p:nvSpPr>
        <p:spPr>
          <a:xfrm>
            <a:off x="7465026" y="2792784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2B6592-51A3-AE17-01DB-7A9B443AA60A}"/>
              </a:ext>
            </a:extLst>
          </p:cNvPr>
          <p:cNvSpPr/>
          <p:nvPr/>
        </p:nvSpPr>
        <p:spPr>
          <a:xfrm>
            <a:off x="7465024" y="2215842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F07D55-F74A-6EEF-ECEE-80B3E50C099F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s0066 (adrenal glands)</a:t>
            </a:r>
          </a:p>
        </p:txBody>
      </p:sp>
      <p:pic>
        <p:nvPicPr>
          <p:cNvPr id="45" name="Picture 44" descr="A graph of a graph showing a green and red color&#10;&#10;AI-generated content may be incorrect.">
            <a:extLst>
              <a:ext uri="{FF2B5EF4-FFF2-40B4-BE49-F238E27FC236}">
                <a16:creationId xmlns:a16="http://schemas.microsoft.com/office/drawing/2014/main" id="{B6D15B9B-A404-FDF6-714B-DD5E24107C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38"/>
          <a:stretch>
            <a:fillRect/>
          </a:stretch>
        </p:blipFill>
        <p:spPr>
          <a:xfrm>
            <a:off x="7523202" y="2916312"/>
            <a:ext cx="3272533" cy="4629838"/>
          </a:xfrm>
          <a:prstGeom prst="rect">
            <a:avLst/>
          </a:prstGeom>
        </p:spPr>
      </p:pic>
      <p:pic>
        <p:nvPicPr>
          <p:cNvPr id="47" name="Picture 46" descr="A graph of a horse&#10;&#10;AI-generated content may be incorrect.">
            <a:extLst>
              <a:ext uri="{FF2B5EF4-FFF2-40B4-BE49-F238E27FC236}">
                <a16:creationId xmlns:a16="http://schemas.microsoft.com/office/drawing/2014/main" id="{9288EB97-5BFF-ACC9-657B-C613DCCA0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63"/>
          <a:stretch>
            <a:fillRect/>
          </a:stretch>
        </p:blipFill>
        <p:spPr>
          <a:xfrm>
            <a:off x="10904911" y="2916312"/>
            <a:ext cx="3327463" cy="4703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58E8B-4CC4-2E39-69B5-BB943F72975F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58E8B-4CC4-2E39-69B5-BB943F72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D87287-D44E-3BBD-34EF-F3B2FAB5601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238369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EDBF2-FEF6-5E6E-9F56-DE19544D2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3B21D2-E4D6-C3D1-BC76-765A6FC7C6E0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B6C012-F811-14B1-584A-9A93D4A3762D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CDD764-D375-A80B-1184-5026B7DDD1D6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1D9B2D-6EDE-F8DA-EE6E-B7A0181997F4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s0306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1B970-C11B-6F8D-E4E4-E86F05EA3F69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5616DB-1429-DCD5-650F-57AC6AFEF036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111EC-EAF9-BB88-1CAE-3B2E73AB5351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s0046 (adrenal glands)</a:t>
            </a:r>
          </a:p>
        </p:txBody>
      </p:sp>
      <p:pic>
        <p:nvPicPr>
          <p:cNvPr id="6" name="Picture 5" descr="A graph of a person's foot&#10;&#10;AI-generated content may be incorrect.">
            <a:extLst>
              <a:ext uri="{FF2B5EF4-FFF2-40B4-BE49-F238E27FC236}">
                <a16:creationId xmlns:a16="http://schemas.microsoft.com/office/drawing/2014/main" id="{8A05F730-AC44-9135-86AB-9AB2F7CD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46"/>
          <a:stretch>
            <a:fillRect/>
          </a:stretch>
        </p:blipFill>
        <p:spPr>
          <a:xfrm>
            <a:off x="3529963" y="2879358"/>
            <a:ext cx="3578408" cy="4703746"/>
          </a:xfrm>
          <a:prstGeom prst="rect">
            <a:avLst/>
          </a:prstGeom>
        </p:spPr>
      </p:pic>
      <p:pic>
        <p:nvPicPr>
          <p:cNvPr id="8" name="Picture 7" descr="A graph showing a red and green object&#10;&#10;AI-generated content may be incorrect.">
            <a:extLst>
              <a:ext uri="{FF2B5EF4-FFF2-40B4-BE49-F238E27FC236}">
                <a16:creationId xmlns:a16="http://schemas.microsoft.com/office/drawing/2014/main" id="{E93894B4-88EC-347F-5D90-7EA4DDE4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6"/>
          <a:stretch>
            <a:fillRect/>
          </a:stretch>
        </p:blipFill>
        <p:spPr>
          <a:xfrm>
            <a:off x="285602" y="2879358"/>
            <a:ext cx="3084533" cy="4544910"/>
          </a:xfrm>
          <a:prstGeom prst="rect">
            <a:avLst/>
          </a:prstGeom>
        </p:spPr>
      </p:pic>
      <p:pic>
        <p:nvPicPr>
          <p:cNvPr id="11" name="Picture 10" descr="A graph of a brain&#10;&#10;AI-generated content may be incorrect.">
            <a:extLst>
              <a:ext uri="{FF2B5EF4-FFF2-40B4-BE49-F238E27FC236}">
                <a16:creationId xmlns:a16="http://schemas.microsoft.com/office/drawing/2014/main" id="{8DE903FF-41F6-FE27-0579-EB5A7943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537783" y="2879358"/>
            <a:ext cx="3562653" cy="4730547"/>
          </a:xfrm>
          <a:prstGeom prst="rect">
            <a:avLst/>
          </a:prstGeom>
        </p:spPr>
      </p:pic>
      <p:pic>
        <p:nvPicPr>
          <p:cNvPr id="13" name="Picture 12" descr="A graph of a red and brown object&#10;&#10;AI-generated content may be incorrect.">
            <a:extLst>
              <a:ext uri="{FF2B5EF4-FFF2-40B4-BE49-F238E27FC236}">
                <a16:creationId xmlns:a16="http://schemas.microsoft.com/office/drawing/2014/main" id="{5DA9B6F2-F1E8-377D-DEA5-2EE73DF1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56"/>
          <a:stretch>
            <a:fillRect/>
          </a:stretch>
        </p:blipFill>
        <p:spPr>
          <a:xfrm>
            <a:off x="11099135" y="2879358"/>
            <a:ext cx="3444176" cy="4544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C9DB8-D8A9-36FC-8BE7-085592B1E885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C9DB8-D8A9-36FC-8BE7-085592B1E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FA4B24-5671-49D7-3C44-CA31D7FFD83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351820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DD40-8E08-EDC0-A1F6-807D77FC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FD3930-5D9B-A282-1E2F-4C6FE9AEF18C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 Some examples – </a:t>
            </a:r>
            <a:r>
              <a:rPr lang="en-US" sz="3000" b="1" dirty="0">
                <a:highlight>
                  <a:srgbClr val="FFFF00"/>
                </a:highlight>
              </a:rPr>
              <a:t>11. Adrenal glands </a:t>
            </a:r>
            <a:r>
              <a:rPr lang="en-US" sz="3000" i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en-US" sz="3000" i="1" dirty="0">
                <a:highlight>
                  <a:srgbClr val="FFFF00"/>
                </a:highlight>
              </a:rPr>
              <a:t>Difficult – low DSC organ)</a:t>
            </a:r>
            <a:endParaRPr lang="en-US" sz="3000" b="1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D7968-193C-99A4-1559-F9536C3A5989}"/>
              </a:ext>
            </a:extLst>
          </p:cNvPr>
          <p:cNvSpPr/>
          <p:nvPr/>
        </p:nvSpPr>
        <p:spPr>
          <a:xfrm>
            <a:off x="228599" y="2797628"/>
            <a:ext cx="6879772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4C913-B983-DACB-3672-BD0734EC2EEF}"/>
              </a:ext>
            </a:extLst>
          </p:cNvPr>
          <p:cNvSpPr/>
          <p:nvPr/>
        </p:nvSpPr>
        <p:spPr>
          <a:xfrm>
            <a:off x="228597" y="2220686"/>
            <a:ext cx="6879774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21BEC5-7F68-F806-69ED-2335C446E319}"/>
              </a:ext>
            </a:extLst>
          </p:cNvPr>
          <p:cNvSpPr txBox="1"/>
          <p:nvPr/>
        </p:nvSpPr>
        <p:spPr>
          <a:xfrm>
            <a:off x="228599" y="2270306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s0012 (adrenal glands)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30210-F306-37A2-D939-CF7F3988B06A}"/>
              </a:ext>
            </a:extLst>
          </p:cNvPr>
          <p:cNvSpPr/>
          <p:nvPr/>
        </p:nvSpPr>
        <p:spPr>
          <a:xfrm>
            <a:off x="7465026" y="2792784"/>
            <a:ext cx="7078288" cy="4844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03060C-3FA3-A4F1-E209-0A561A325DBD}"/>
              </a:ext>
            </a:extLst>
          </p:cNvPr>
          <p:cNvSpPr/>
          <p:nvPr/>
        </p:nvSpPr>
        <p:spPr>
          <a:xfrm>
            <a:off x="7465023" y="2215842"/>
            <a:ext cx="7078287" cy="576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842F39-3707-67E3-BE70-4D848D2EEC55}"/>
              </a:ext>
            </a:extLst>
          </p:cNvPr>
          <p:cNvSpPr txBox="1"/>
          <p:nvPr/>
        </p:nvSpPr>
        <p:spPr>
          <a:xfrm>
            <a:off x="7465026" y="2265462"/>
            <a:ext cx="68797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Patient# s0028 (adrenal glands)</a:t>
            </a:r>
          </a:p>
        </p:txBody>
      </p:sp>
      <p:pic>
        <p:nvPicPr>
          <p:cNvPr id="7" name="Picture 6" descr="A graph of a rock&#10;&#10;AI-generated content may be incorrect.">
            <a:extLst>
              <a:ext uri="{FF2B5EF4-FFF2-40B4-BE49-F238E27FC236}">
                <a16:creationId xmlns:a16="http://schemas.microsoft.com/office/drawing/2014/main" id="{FE295188-4D70-A25F-F981-661B3D9F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8"/>
          <a:stretch>
            <a:fillRect/>
          </a:stretch>
        </p:blipFill>
        <p:spPr>
          <a:xfrm>
            <a:off x="315685" y="2873453"/>
            <a:ext cx="3481509" cy="4692493"/>
          </a:xfrm>
          <a:prstGeom prst="rect">
            <a:avLst/>
          </a:prstGeom>
        </p:spPr>
      </p:pic>
      <p:pic>
        <p:nvPicPr>
          <p:cNvPr id="10" name="Picture 9" descr="A graph of a tree&#10;&#10;AI-generated content may be incorrect.">
            <a:extLst>
              <a:ext uri="{FF2B5EF4-FFF2-40B4-BE49-F238E27FC236}">
                <a16:creationId xmlns:a16="http://schemas.microsoft.com/office/drawing/2014/main" id="{18893E86-8EEA-0201-A123-9DD5480B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99"/>
          <a:stretch>
            <a:fillRect/>
          </a:stretch>
        </p:blipFill>
        <p:spPr>
          <a:xfrm>
            <a:off x="3884280" y="2847248"/>
            <a:ext cx="3165171" cy="4720849"/>
          </a:xfrm>
          <a:prstGeom prst="rect">
            <a:avLst/>
          </a:prstGeom>
        </p:spPr>
      </p:pic>
      <p:pic>
        <p:nvPicPr>
          <p:cNvPr id="14" name="Picture 13" descr="A diagram of a human body&#10;&#10;AI-generated content may be incorrect.">
            <a:extLst>
              <a:ext uri="{FF2B5EF4-FFF2-40B4-BE49-F238E27FC236}">
                <a16:creationId xmlns:a16="http://schemas.microsoft.com/office/drawing/2014/main" id="{A70AAA85-D95A-8435-76C0-54469F1E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4"/>
          <a:stretch>
            <a:fillRect/>
          </a:stretch>
        </p:blipFill>
        <p:spPr>
          <a:xfrm>
            <a:off x="7488441" y="2873453"/>
            <a:ext cx="3517015" cy="4700322"/>
          </a:xfrm>
          <a:prstGeom prst="rect">
            <a:avLst/>
          </a:prstGeom>
        </p:spPr>
      </p:pic>
      <p:pic>
        <p:nvPicPr>
          <p:cNvPr id="17" name="Picture 16" descr="A graph of a red and green graph&#10;&#10;AI-generated content may be incorrect.">
            <a:extLst>
              <a:ext uri="{FF2B5EF4-FFF2-40B4-BE49-F238E27FC236}">
                <a16:creationId xmlns:a16="http://schemas.microsoft.com/office/drawing/2014/main" id="{813084BC-CCAD-22E3-1035-CE7B67B2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98"/>
          <a:stretch>
            <a:fillRect/>
          </a:stretch>
        </p:blipFill>
        <p:spPr>
          <a:xfrm>
            <a:off x="11362111" y="2873453"/>
            <a:ext cx="3181199" cy="4677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CDE52-3DFA-436F-CD8C-1A35CF092C1A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CDE52-3DFA-436F-CD8C-1A35CF092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6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EB978C2-383D-1AB5-6A2F-1DE7C90361E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Visual</a:t>
            </a:r>
          </a:p>
        </p:txBody>
      </p:sp>
    </p:spTree>
    <p:extLst>
      <p:ext uri="{BB962C8B-B14F-4D97-AF65-F5344CB8AC3E}">
        <p14:creationId xmlns:p14="http://schemas.microsoft.com/office/powerpoint/2010/main" val="3611722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F06E-65AE-CDE3-824D-F7B9AF281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2F9F6-2460-C573-5CCD-E43EEF98EBFC}"/>
              </a:ext>
            </a:extLst>
          </p:cNvPr>
          <p:cNvSpPr txBox="1"/>
          <p:nvPr/>
        </p:nvSpPr>
        <p:spPr>
          <a:xfrm>
            <a:off x="223726" y="181013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About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471AB-099B-DB0B-4594-377DEDD92DB3}"/>
              </a:ext>
            </a:extLst>
          </p:cNvPr>
          <p:cNvSpPr txBox="1"/>
          <p:nvPr/>
        </p:nvSpPr>
        <p:spPr>
          <a:xfrm>
            <a:off x="3668486" y="769441"/>
            <a:ext cx="1062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/>
                <a:cs typeface="Arial"/>
              </a:rPr>
              <a:t>About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80845-C4C2-62B8-BB5E-C327FAE33E8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1 – Statistical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FB63B-C729-0895-EE9A-DBCDAF42682D}"/>
              </a:ext>
            </a:extLst>
          </p:cNvPr>
          <p:cNvSpPr txBox="1"/>
          <p:nvPr/>
        </p:nvSpPr>
        <p:spPr>
          <a:xfrm>
            <a:off x="218853" y="242627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564 abdominal CTs (Total Segmentator) – all containing </a:t>
            </a:r>
            <a:r>
              <a:rPr lang="en-US" sz="3000" b="1" u="sng" dirty="0"/>
              <a:t>liver</a:t>
            </a:r>
            <a:r>
              <a:rPr lang="en-US" sz="3000" dirty="0"/>
              <a:t>, </a:t>
            </a:r>
            <a:r>
              <a:rPr lang="en-US" sz="3000" b="1" u="sng" dirty="0"/>
              <a:t>stomach</a:t>
            </a:r>
            <a:r>
              <a:rPr lang="en-US" sz="3000" dirty="0"/>
              <a:t> and </a:t>
            </a:r>
            <a:r>
              <a:rPr lang="en-US" sz="3000" b="1" u="sng" dirty="0"/>
              <a:t>pancreas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0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9C05-B696-0EB5-C8E0-793E3C24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4C5222-B534-2837-8EDA-1CCF453F91AD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Liver </a:t>
            </a:r>
            <a:r>
              <a:rPr lang="en-US" sz="3000" i="1" dirty="0">
                <a:sym typeface="Wingdings" panose="05000000000000000000" pitchFamily="2" charset="2"/>
              </a:rPr>
              <a:t>(Easy</a:t>
            </a:r>
            <a:r>
              <a:rPr lang="en-US" sz="3000" i="1" dirty="0"/>
              <a:t> – high DSC organ)</a:t>
            </a:r>
            <a:endParaRPr lang="en-US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A85AF-D101-BD3B-1391-EDC0D8720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7126810-F337-5E9A-FCAB-FFBC682A3BE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D884-26F3-01AC-5054-46A826AC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2864176"/>
            <a:ext cx="6856802" cy="3379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DA951-C4D6-F74C-BCB2-F49BAA9B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4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DBDEB-F769-1BCB-A27B-852327BF4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ABBE3-2FC6-6CB5-324E-A8F0BA56D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DC9761DA-9D4C-D2D2-CDF3-F91219E48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628" y="2869972"/>
            <a:ext cx="6856802" cy="33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94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8731-DFED-D9C7-EF45-E577DAB0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079CA1-56B8-9A98-DA6E-6FF29C81C52F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Stomach </a:t>
            </a:r>
            <a:r>
              <a:rPr lang="en-US" sz="3000" i="1" dirty="0">
                <a:sym typeface="Wingdings" panose="05000000000000000000" pitchFamily="2" charset="2"/>
              </a:rPr>
              <a:t>(Moderate</a:t>
            </a:r>
            <a:r>
              <a:rPr lang="en-US" sz="3000" i="1" dirty="0"/>
              <a:t> – average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80C87-BD79-0DCD-AE34-2D1A30910D7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7F27A-4A5E-7CEB-E9B4-D051E2C0C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CF523-02E9-50EE-3852-1C7CE19F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936AB-80FC-6342-DCC3-86B13C9C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E7AB6DC-DC86-A932-A232-A07503AF4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15" y="3030243"/>
            <a:ext cx="7053941" cy="3476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EB1BA3-A896-C65F-5F16-9BEEB321D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706" y="3030243"/>
            <a:ext cx="7316693" cy="3599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BB3B6-EB77-0B1D-8FBC-A176341D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880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FD5E-339F-F206-FBFC-681DB7EF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86F897-FFBB-5370-591A-B59BD51717D3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Pancreas </a:t>
            </a:r>
            <a:r>
              <a:rPr lang="en-US" sz="3000" i="1" dirty="0">
                <a:sym typeface="Wingdings" panose="05000000000000000000" pitchFamily="2" charset="2"/>
              </a:rPr>
              <a:t>(Difficult</a:t>
            </a:r>
            <a:r>
              <a:rPr lang="en-US" sz="3000" i="1" dirty="0"/>
              <a:t> – low DSC organ)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FF83-0143-A114-0A57-EFDDCF73C9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D20DC-34E9-2307-9B8F-4D21259F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796FD-8B9D-DC2D-0D32-EA2BA518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5B012A-41DC-392E-0207-C25F544C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R2a: Volume- and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67B66-FA29-E2D9-0665-C07725ED5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7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2DCCD0-72F5-9B2E-A066-19359750C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838" y="2555734"/>
            <a:ext cx="7302560" cy="3594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7D340F-7E9F-61D3-A16F-9607F5FC9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84" y="2529962"/>
            <a:ext cx="6749145" cy="33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0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F256-77B8-B0AD-5358-586F637B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EF294-4D9E-0BCF-E1EA-F33E9F79EE47}"/>
              </a:ext>
            </a:extLst>
          </p:cNvPr>
          <p:cNvSpPr txBox="1"/>
          <p:nvPr/>
        </p:nvSpPr>
        <p:spPr>
          <a:xfrm>
            <a:off x="228599" y="138558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Q1:</a:t>
            </a:r>
            <a:r>
              <a:rPr lang="en-US" sz="3000" dirty="0"/>
              <a:t> How do the volume- vs. SA-based scores perform across organs?</a:t>
            </a:r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365AA-7534-500E-C2AD-E3FDA980E4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/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𝒕𝒐𝒍𝒆𝒓𝒂𝒏𝒄𝒆</m:t>
                        </m:r>
                      </m:sub>
                    </m:sSub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9DE13-A156-72A6-4018-8E7D5081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7799978"/>
                <a:ext cx="2525485" cy="323165"/>
              </a:xfrm>
              <a:prstGeom prst="rect">
                <a:avLst/>
              </a:prstGeom>
              <a:blipFill>
                <a:blip r:embed="rId2"/>
                <a:stretch>
                  <a:fillRect l="-96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/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𝑫𝑺𝑪</m:t>
                          </m:r>
                        </m:e>
                        <m:sub>
                          <m: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𝒉𝒊𝒈𝒉</m:t>
                          </m:r>
                        </m:sub>
                      </m:sSub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85148-F425-6935-D511-82379CAD5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86" y="7799978"/>
                <a:ext cx="2841171" cy="34496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/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474F31-7349-A474-C6AC-B7EC970F3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7810878"/>
                <a:ext cx="284117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R2b: Comparison of Volume- vs. SA-based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 for error characterization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B3E546-5F83-9A80-2028-B890C46D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5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97EBC7C-7AF0-7352-32D3-075D6A850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550" y="2539258"/>
            <a:ext cx="7043850" cy="3469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AC1C4-839C-9F68-43BC-FE91BC214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3" y="2555733"/>
            <a:ext cx="7010400" cy="34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0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96D8-5A2C-EFBE-C41A-C45F45C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4F58E-BB0E-F297-9347-451E57CB3B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D2363-F659-7C35-1DDE-4277785BEB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why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it relevant?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Unifying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500" b="1" dirty="0"/>
                  <a:t> and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C451FF-A355-2768-EA00-392F509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646331"/>
              </a:xfrm>
              <a:prstGeom prst="rect">
                <a:avLst/>
              </a:prstGeom>
              <a:blipFill>
                <a:blip r:embed="rId2"/>
                <a:stretch>
                  <a:fillRect l="-1300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37F8F9-9A92-FFE4-F339-15F49CB6F8EE}"/>
              </a:ext>
            </a:extLst>
          </p:cNvPr>
          <p:cNvSpPr txBox="1"/>
          <p:nvPr/>
        </p:nvSpPr>
        <p:spPr>
          <a:xfrm>
            <a:off x="228599" y="2258453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</a:t>
            </a:r>
            <a:r>
              <a:rPr lang="en-US" sz="2400" dirty="0"/>
              <a:t> is a quantitative metric of under-/ over-segmentation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66D5-00C3-D3EC-DFFB-15E2B601B35F}"/>
              </a:ext>
            </a:extLst>
          </p:cNvPr>
          <p:cNvSpPr txBox="1"/>
          <p:nvPr/>
        </p:nvSpPr>
        <p:spPr>
          <a:xfrm>
            <a:off x="457198" y="2797744"/>
            <a:ext cx="1314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</a:t>
            </a:r>
            <a:r>
              <a:rPr lang="en-US" sz="2400" b="1" u="sng" dirty="0">
                <a:solidFill>
                  <a:srgbClr val="00B050"/>
                </a:solidFill>
              </a:rPr>
              <a:t>quantitative metric</a:t>
            </a:r>
            <a:r>
              <a:rPr lang="en-US" sz="2400" dirty="0"/>
              <a:t>, we can perform </a:t>
            </a:r>
            <a:r>
              <a:rPr lang="en-US" sz="2400" b="1" u="sng" dirty="0">
                <a:solidFill>
                  <a:srgbClr val="00B050"/>
                </a:solidFill>
              </a:rPr>
              <a:t>correlation, regression</a:t>
            </a:r>
            <a:r>
              <a:rPr lang="en-US" sz="2400" dirty="0"/>
              <a:t> et cetera to infer: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organ features are susceptible to under-/ over-segmentation?</a:t>
            </a:r>
          </a:p>
          <a:p>
            <a:pPr marL="99601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region in the organ is susceptible to be under-/ over-segmented?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A362-227D-F16C-A6F7-F6153A70C1FF}"/>
              </a:ext>
            </a:extLst>
          </p:cNvPr>
          <p:cNvSpPr txBox="1"/>
          <p:nvPr/>
        </p:nvSpPr>
        <p:spPr>
          <a:xfrm>
            <a:off x="457199" y="4078321"/>
            <a:ext cx="1314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B050"/>
                </a:solidFill>
              </a:rPr>
              <a:t>Correlation-/ regression</a:t>
            </a:r>
            <a:r>
              <a:rPr lang="en-US" sz="2400" dirty="0"/>
              <a:t>-based analyses are </a:t>
            </a:r>
            <a:r>
              <a:rPr lang="en-US" sz="2400" dirty="0">
                <a:highlight>
                  <a:srgbClr val="FFFF00"/>
                </a:highlight>
              </a:rPr>
              <a:t>impossible</a:t>
            </a:r>
            <a:r>
              <a:rPr lang="en-US" sz="2400" dirty="0"/>
              <a:t> with </a:t>
            </a:r>
            <a:r>
              <a:rPr lang="en-US" sz="2400" b="1" u="sng" dirty="0">
                <a:solidFill>
                  <a:srgbClr val="FF0000"/>
                </a:solidFill>
              </a:rPr>
              <a:t>categorical independent variables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EECF4-4154-1E36-86AD-07A4D5709A89}"/>
              </a:ext>
            </a:extLst>
          </p:cNvPr>
          <p:cNvSpPr txBox="1"/>
          <p:nvPr/>
        </p:nvSpPr>
        <p:spPr>
          <a:xfrm>
            <a:off x="228599" y="5774538"/>
            <a:ext cx="1314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1. Primary goal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u="sng" dirty="0"/>
              <a:t>Identifying</a:t>
            </a:r>
            <a:r>
              <a:rPr lang="en-US" sz="2400" dirty="0"/>
              <a:t> and </a:t>
            </a:r>
            <a:r>
              <a:rPr lang="en-US" sz="2400" b="1" u="sng" dirty="0"/>
              <a:t>characterizing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types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not extent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type</a:t>
            </a:r>
            <a:r>
              <a:rPr lang="en-US" sz="2400" dirty="0"/>
              <a:t>) of segmentation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09D32-C5D8-CF1E-0DEF-963258A44D33}"/>
              </a:ext>
            </a:extLst>
          </p:cNvPr>
          <p:cNvSpPr txBox="1"/>
          <p:nvPr/>
        </p:nvSpPr>
        <p:spPr>
          <a:xfrm>
            <a:off x="228599" y="6545974"/>
            <a:ext cx="1314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2. Secondary goal</a:t>
            </a:r>
            <a:r>
              <a:rPr lang="en-US" sz="2400" b="1" dirty="0"/>
              <a:t>:</a:t>
            </a:r>
            <a:r>
              <a:rPr lang="en-US" sz="2400" dirty="0"/>
              <a:t> Fine-grained (specific), completely quantitative, scalable error characterization framework. </a:t>
            </a:r>
          </a:p>
        </p:txBody>
      </p:sp>
    </p:spTree>
    <p:extLst>
      <p:ext uri="{BB962C8B-B14F-4D97-AF65-F5344CB8AC3E}">
        <p14:creationId xmlns:p14="http://schemas.microsoft.com/office/powerpoint/2010/main" val="278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7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60E3-9860-F13A-6632-46FD2F34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AE7273-9DCD-3C08-5CB4-1DFDFAC67D94}"/>
              </a:ext>
            </a:extLst>
          </p:cNvPr>
          <p:cNvSpPr txBox="1"/>
          <p:nvPr/>
        </p:nvSpPr>
        <p:spPr>
          <a:xfrm>
            <a:off x="3538653" y="204829"/>
            <a:ext cx="1075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4200" dirty="0">
                <a:solidFill>
                  <a:srgbClr val="C10F3A"/>
                </a:solidFill>
                <a:latin typeface="Arial"/>
                <a:cs typeface="Arial"/>
              </a:rPr>
              <a:t> questions are we asking specifically?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35446-26A1-AE54-85AC-B32F5DD7F4CE}"/>
              </a:ext>
            </a:extLst>
          </p:cNvPr>
          <p:cNvSpPr txBox="1"/>
          <p:nvPr/>
        </p:nvSpPr>
        <p:spPr>
          <a:xfrm>
            <a:off x="8207829" y="1518348"/>
            <a:ext cx="620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  <a:r>
              <a:rPr lang="en-US" dirty="0"/>
              <a:t>: </a:t>
            </a:r>
            <a:r>
              <a:rPr lang="en-US" b="1" dirty="0"/>
              <a:t>Can we rank organs as per susceptibility to being under- or over-segmented?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B3DD-29D7-BE91-9124-E2AF426DAC2F}"/>
              </a:ext>
            </a:extLst>
          </p:cNvPr>
          <p:cNvSpPr txBox="1"/>
          <p:nvPr/>
        </p:nvSpPr>
        <p:spPr>
          <a:xfrm>
            <a:off x="8207829" y="3385865"/>
            <a:ext cx="6206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dirty="0"/>
              <a:t>Comparative analyses: </a:t>
            </a:r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erroneously alter</a:t>
            </a:r>
            <a:r>
              <a:rPr lang="en-US" dirty="0"/>
              <a:t> the segmentation characteristics of the organ?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dirty="0"/>
              <a:t>Causal analyses: </a:t>
            </a:r>
            <a:r>
              <a:rPr lang="en-US" b="1" u="sng" dirty="0"/>
              <a:t>What features</a:t>
            </a:r>
            <a:r>
              <a:rPr lang="en-US" dirty="0"/>
              <a:t> lead to </a:t>
            </a:r>
            <a:r>
              <a:rPr lang="en-US" b="1" u="sng" dirty="0"/>
              <a:t>what kinds of errors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745F5-F465-873F-4745-898A9680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58D3-E70A-64AE-A919-7A2578E7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/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C00000"/>
                    </a:solidFill>
                  </a:rPr>
                  <a:t>Unifying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4400" b="1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44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BD3E16-0600-851E-96AC-C90A32C3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53" y="0"/>
                <a:ext cx="10755793" cy="769441"/>
              </a:xfrm>
              <a:prstGeom prst="rect">
                <a:avLst/>
              </a:prstGeom>
              <a:blipFill>
                <a:blip r:embed="rId2"/>
                <a:stretch>
                  <a:fillRect l="-2266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6AE48-0D54-9442-7C01-F041D552E3B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proceed?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/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Combined score, </a:t>
                </a:r>
                <a14:m>
                  <m:oMath xmlns:m="http://schemas.openxmlformats.org/officeDocument/2006/math">
                    <m:r>
                      <a:rPr lang="en-US" sz="35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5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5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36B37-B866-1D28-434B-F8ED0DBF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1708753"/>
                <a:ext cx="14065847" cy="875817"/>
              </a:xfrm>
              <a:prstGeom prst="rect">
                <a:avLst/>
              </a:prstGeom>
              <a:blipFill>
                <a:blip r:embed="rId3"/>
                <a:stretch>
                  <a:fillRect l="-1256" b="-13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/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Assumption: </a:t>
                </a:r>
                <a:r>
                  <a:rPr lang="en-US" sz="2300" dirty="0"/>
                  <a:t>During </a:t>
                </a:r>
                <a:r>
                  <a:rPr lang="en-US" sz="2300" b="1" u="sng" dirty="0"/>
                  <a:t>over-segmentation</a:t>
                </a:r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Pd</m:t>
                    </m:r>
                    <m:r>
                      <a:rPr lang="en-US" sz="23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Surface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area</m:t>
                    </m:r>
                    <m:r>
                      <a:rPr lang="en-US" sz="23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</a:rPr>
                      <m:t>GT</m:t>
                    </m:r>
                    <m:r>
                      <a:rPr lang="en-US" sz="23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376B3-37CA-0562-BA6E-182D12398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" y="2563406"/>
                <a:ext cx="14065847" cy="446276"/>
              </a:xfrm>
              <a:prstGeom prst="rect">
                <a:avLst/>
              </a:prstGeom>
              <a:blipFill>
                <a:blip r:embed="rId4"/>
                <a:stretch>
                  <a:fillRect l="-607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F3BED0-6DB4-7C89-41AA-8A03EFA0B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70" y="3746744"/>
            <a:ext cx="10201656" cy="14386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CF55-799F-DB63-D4D8-C2D604BFE613}"/>
                  </a:ext>
                </a:extLst>
              </p:cNvPr>
              <p:cNvSpPr txBox="1"/>
              <p:nvPr/>
            </p:nvSpPr>
            <p:spPr>
              <a:xfrm>
                <a:off x="2476870" y="4466072"/>
                <a:ext cx="6490701" cy="64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CF55-799F-DB63-D4D8-C2D604BFE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870" y="4466072"/>
                <a:ext cx="6490701" cy="640496"/>
              </a:xfrm>
              <a:prstGeom prst="rect">
                <a:avLst/>
              </a:prstGeom>
              <a:blipFill>
                <a:blip r:embed="rId6"/>
                <a:stretch>
                  <a:fillRect l="-1221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A52C0A9-4504-F3F8-3249-7A48019C2A1A}"/>
              </a:ext>
            </a:extLst>
          </p:cNvPr>
          <p:cNvSpPr txBox="1"/>
          <p:nvPr/>
        </p:nvSpPr>
        <p:spPr>
          <a:xfrm>
            <a:off x="282276" y="6306203"/>
            <a:ext cx="140658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Disadvantage</a:t>
            </a:r>
            <a:r>
              <a:rPr lang="en-US" dirty="0">
                <a:solidFill>
                  <a:srgbClr val="FF0000"/>
                </a:solidFill>
              </a:rPr>
              <a:t>: High p-values (two-tailed MWU test with Bonferroni correction) between under-/ over-segmentation and shape match but low DSC (mis-segmentation). That is why this category not shown in the plots. </a:t>
            </a:r>
            <a:r>
              <a:rPr lang="en-US" b="1" dirty="0">
                <a:solidFill>
                  <a:srgbClr val="FF0000"/>
                </a:solidFill>
              </a:rPr>
              <a:t>[Work in progress]</a:t>
            </a:r>
          </a:p>
        </p:txBody>
      </p:sp>
    </p:spTree>
    <p:extLst>
      <p:ext uri="{BB962C8B-B14F-4D97-AF65-F5344CB8AC3E}">
        <p14:creationId xmlns:p14="http://schemas.microsoft.com/office/powerpoint/2010/main" val="11881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0EED-8807-FDFF-8950-7BA8EAD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C427EF-4EA1-CAEC-0622-121FF86E9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2B171E-57B6-1EBC-431E-86B2F2CE4F3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0F1E1-7BFF-700C-2371-C2173D724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61F2F9-92A6-B596-9EA6-AD92C12D0DD7}"/>
              </a:ext>
            </a:extLst>
          </p:cNvPr>
          <p:cNvSpPr txBox="1"/>
          <p:nvPr/>
        </p:nvSpPr>
        <p:spPr>
          <a:xfrm>
            <a:off x="762000" y="2242457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sanity check: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/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.00: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𝑫𝑺𝑪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412B4-6DA9-8022-0AF2-2129C8365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8" y="2846343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1358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/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</m:t>
                    </m:r>
                  </m:oMath>
                </a14:m>
                <a:r>
                  <a:rPr lang="en-US" dirty="0"/>
                  <a:t>: We give 50% importance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𝑫𝑺𝑪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+ </m:t>
                        </m:r>
                        <m:f>
                          <m:fPr>
                            <m:type m:val="lin"/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𝜷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B4DD6D-2C73-8B21-9557-4F0E1721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7" y="3390101"/>
                <a:ext cx="13356771" cy="693588"/>
              </a:xfrm>
              <a:prstGeom prst="rect">
                <a:avLst/>
              </a:prstGeom>
              <a:blipFill>
                <a:blip r:embed="rId5"/>
                <a:stretch>
                  <a:fillRect l="-822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/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: We fully utilize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E65-C4DA-D43E-6F11-4D6F83F9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3999321"/>
                <a:ext cx="13356771" cy="693588"/>
              </a:xfrm>
              <a:prstGeom prst="rect">
                <a:avLst/>
              </a:prstGeom>
              <a:blipFill>
                <a:blip r:embed="rId6"/>
                <a:stretch>
                  <a:fillRect l="-82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DF02B1D-AF26-50AF-F8BD-BE6DD29CD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372" y="5180729"/>
            <a:ext cx="10201656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2FE82-1D16-FDC4-A878-2F73C508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(2)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11C6-1AD7-3C03-5260-7AEEAFF6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FCD623B-30C4-1E87-6AE1-B19A6115823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2C66B0-0583-8FBB-2EFE-988CCADA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1E23BE-87A7-EE36-D365-449F611196BC}"/>
              </a:ext>
            </a:extLst>
          </p:cNvPr>
          <p:cNvSpPr txBox="1"/>
          <p:nvPr/>
        </p:nvSpPr>
        <p:spPr>
          <a:xfrm>
            <a:off x="762000" y="2063290"/>
            <a:ext cx="133567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Sanity check: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237DE-9DC2-54FD-F936-4C06B2AF3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4" y="2799376"/>
            <a:ext cx="7228496" cy="3559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1DACF2-946D-2F8A-C669-A2056C2B4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34" y="2799375"/>
            <a:ext cx="6916166" cy="34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32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F1EF4-8F4C-17EF-C883-DEE82C8B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5EE4E-CDCC-A1B9-E3AC-BAE4E80F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837E158-B2D0-74D9-FF8B-73161BF13DC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0F0892-C54F-80A3-4EEE-580EEE79F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Liver (</a:t>
                </a:r>
                <a:r>
                  <a:rPr lang="en-US" i="1" dirty="0"/>
                  <a:t>Easy – high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E84D6-75A3-AF91-FCE6-32079B1D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9F6981-0680-A172-1B94-044B2C4C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" y="2679437"/>
            <a:ext cx="7489394" cy="3689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65570-FC9E-E9D1-927D-65330214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677" y="2775927"/>
            <a:ext cx="6562095" cy="32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01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53D5-9A71-7615-DBA4-9A561FB6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810E6A-CF8E-DAA2-96C2-C529291F8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DBDFB0B-3CFC-D6C0-65B5-BECA059216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09C8-6D92-9CC5-998C-EF1CDCB64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Stomach (</a:t>
                </a:r>
                <a:r>
                  <a:rPr lang="en-US" i="1" dirty="0"/>
                  <a:t>Moderate – medium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571010-B6E2-16C3-9853-494B0C5E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0CC1E0-4E60-8E9D-0BD9-8A7DF6CE0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6" y="2796278"/>
            <a:ext cx="7576457" cy="3732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D40227-7627-D428-C06E-3D6C84E62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231" y="2796278"/>
            <a:ext cx="6609169" cy="32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8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F071-EEC6-68E4-A349-5D8D7C59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Q1:</a:t>
                </a:r>
                <a:r>
                  <a:rPr lang="en-US" sz="3000" dirty="0"/>
                  <a:t> How do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000" dirty="0"/>
                  <a:t> scores perform across organs? (3)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21C-BAFA-691F-8F52-B57031197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553998"/>
              </a:xfrm>
              <a:prstGeom prst="rect">
                <a:avLst/>
              </a:prstGeom>
              <a:blipFill>
                <a:blip r:embed="rId2"/>
                <a:stretch>
                  <a:fillRect l="-997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125DC9-0F82-675F-0E41-0831F19FD60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 2 – Statistical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R2c: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</a:rPr>
                      <m:t>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scores across organs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AED4-8CCF-87B8-6B90-1CF00240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3"/>
                <a:stretch>
                  <a:fillRect l="-63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/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Pancreas (</a:t>
                </a:r>
                <a:r>
                  <a:rPr lang="en-US" i="1" dirty="0"/>
                  <a:t>Difficult – 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i="1" dirty="0"/>
                  <a:t> organ</a:t>
                </a:r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1EED6-5BB6-272F-2D88-7A34DB1B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063290"/>
                <a:ext cx="13356771" cy="492443"/>
              </a:xfrm>
              <a:prstGeom prst="rect">
                <a:avLst/>
              </a:prstGeom>
              <a:blipFill>
                <a:blip r:embed="rId4"/>
                <a:stretch>
                  <a:fillRect l="-822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A5469AA-6449-DE06-5483-5086C82D2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94529"/>
            <a:ext cx="7826840" cy="3849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9D5226-3D11-B0D8-C867-33AD04759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635" y="3201358"/>
            <a:ext cx="6438765" cy="31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5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957E-71D5-6803-3993-7C9A762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05A32-2CD2-F441-C050-28EB0B64568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60FB2-9F8B-E9B8-7C4F-C958092CE3F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94CF-9F07-0D62-006B-68718D8E4608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A200A-2257-2BDB-DE82-8A18ED7DFC27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However, itself sometimes generates disconnected segmentations for connected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1D5A5-AEC3-77FC-EFFB-4D8C104A2868}"/>
              </a:ext>
            </a:extLst>
          </p:cNvPr>
          <p:cNvSpPr txBox="1"/>
          <p:nvPr/>
        </p:nvSpPr>
        <p:spPr>
          <a:xfrm>
            <a:off x="282276" y="3368479"/>
            <a:ext cx="142283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/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/>
                  <a:t>Axiom 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Literature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300" dirty="0"/>
                          <m:t>[∗]</m:t>
                        </m:r>
                      </m:sup>
                    </m:sSup>
                  </m:oMath>
                </a14:m>
                <a:r>
                  <a:rPr lang="en-US" sz="2300" dirty="0"/>
                  <a:t> often suggests that 3D segmentation models perform badly when: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Tiny GT (prostate, various glands – including adrenal glands, urinary bladder)</a:t>
                </a:r>
              </a:p>
              <a:p>
                <a:pPr marL="1820570" lvl="2" indent="-514350">
                  <a:buFont typeface="+mj-lt"/>
                  <a:buAutoNum type="romanLcPeriod"/>
                </a:pPr>
                <a:r>
                  <a:rPr lang="en-US" sz="2300" dirty="0"/>
                  <a:t>Complex-shaped GT (esophagus, pancreas, intestines, colon)</a:t>
                </a:r>
              </a:p>
              <a:p>
                <a:pPr lvl="2"/>
                <a:endParaRPr lang="en-US" sz="1000" b="1" dirty="0"/>
              </a:p>
              <a:p>
                <a:pPr marL="1649120" lvl="2" indent="-342900">
                  <a:buFont typeface="Wingdings" panose="05000000000000000000" pitchFamily="2" charset="2"/>
                  <a:buChar char="Ø"/>
                </a:pPr>
                <a:r>
                  <a:rPr lang="en-US" sz="2300" b="1" dirty="0"/>
                  <a:t>However, my observation has been: </a:t>
                </a:r>
                <a:r>
                  <a:rPr lang="en-US" sz="2300" dirty="0"/>
                  <a:t>Disconnected components are a </a:t>
                </a:r>
                <a:r>
                  <a:rPr lang="en-US" sz="2300" b="1" u="sng" dirty="0"/>
                  <a:t>MAJOR</a:t>
                </a:r>
                <a:r>
                  <a:rPr lang="en-US" sz="2300" dirty="0"/>
                  <a:t> factor for a specific kind of over-segmentation.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CFF58-975C-EE11-C1E7-45CD84700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" y="4229071"/>
                <a:ext cx="14065847" cy="2082686"/>
              </a:xfrm>
              <a:prstGeom prst="rect">
                <a:avLst/>
              </a:prstGeom>
              <a:blipFill>
                <a:blip r:embed="rId2"/>
                <a:stretch>
                  <a:fillRect l="-607" b="-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7C4A75-D8B8-69C3-6AF4-F63668006228}"/>
              </a:ext>
            </a:extLst>
          </p:cNvPr>
          <p:cNvSpPr txBox="1"/>
          <p:nvPr/>
        </p:nvSpPr>
        <p:spPr>
          <a:xfrm>
            <a:off x="282274" y="6659324"/>
            <a:ext cx="140658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4. </a:t>
            </a:r>
            <a:r>
              <a:rPr lang="en-US" sz="2300" dirty="0"/>
              <a:t>Not just </a:t>
            </a:r>
            <a:r>
              <a:rPr lang="en-US" sz="2300" b="1" u="sng" dirty="0"/>
              <a:t>ANY</a:t>
            </a:r>
            <a:r>
              <a:rPr lang="en-US" sz="2300" dirty="0"/>
              <a:t> over-segmentation – I need to figure out a way to quantify this </a:t>
            </a:r>
            <a:r>
              <a:rPr lang="en-US" sz="2300" b="1" u="sng" dirty="0"/>
              <a:t>particular kind</a:t>
            </a:r>
            <a:r>
              <a:rPr lang="en-US" sz="2300" dirty="0"/>
              <a:t> of over-segmentation.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AE93-6971-DF39-8227-9C6B60887559}"/>
              </a:ext>
            </a:extLst>
          </p:cNvPr>
          <p:cNvSpPr txBox="1"/>
          <p:nvPr/>
        </p:nvSpPr>
        <p:spPr>
          <a:xfrm>
            <a:off x="1371600" y="7772400"/>
            <a:ext cx="131390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[*] Saporta, Adriel, Xiaotong Gui, Ashwin Agrawal, Anuj Pareek, Steven Q. H. Truong, Chanh D. T. Nguyen, Van-Doan Ngo, et al. 2022. “Benchmarking Saliency Methods for Chest X-Ray Interpretation.” Nature Machine Intelligence 4 (10): 867–78.</a:t>
            </a:r>
          </a:p>
        </p:txBody>
      </p:sp>
    </p:spTree>
    <p:extLst>
      <p:ext uri="{BB962C8B-B14F-4D97-AF65-F5344CB8AC3E}">
        <p14:creationId xmlns:p14="http://schemas.microsoft.com/office/powerpoint/2010/main" val="31763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41C2-7309-9D77-9AAC-EF74F569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AA5E8-CD22-47B0-FC53-F24281769A8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081A-08BE-EF39-41B9-1EDBE7B1A0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F5B54-93BD-B9B7-3694-94152017B79E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430B-9E2F-03D8-4316-5692839370C6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1. </a:t>
            </a:r>
            <a:r>
              <a:rPr lang="en-US" sz="2300" dirty="0"/>
              <a:t>Itself sometimes generates disconnected segmentations for connected components.</a:t>
            </a:r>
          </a:p>
        </p:txBody>
      </p:sp>
      <p:pic>
        <p:nvPicPr>
          <p:cNvPr id="8" name="Picture 7" descr="A graph of a human heart&#10;&#10;AI-generated content may be incorrect.">
            <a:extLst>
              <a:ext uri="{FF2B5EF4-FFF2-40B4-BE49-F238E27FC236}">
                <a16:creationId xmlns:a16="http://schemas.microsoft.com/office/drawing/2014/main" id="{A7F92069-4DB5-7843-13BE-8DBDEA6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6" y="3264171"/>
            <a:ext cx="3781043" cy="4450320"/>
          </a:xfrm>
          <a:prstGeom prst="rect">
            <a:avLst/>
          </a:prstGeom>
        </p:spPr>
      </p:pic>
      <p:pic>
        <p:nvPicPr>
          <p:cNvPr id="10" name="Picture 9" descr="A graph showing the results of a patient&#10;&#10;AI-generated content may be incorrect.">
            <a:extLst>
              <a:ext uri="{FF2B5EF4-FFF2-40B4-BE49-F238E27FC236}">
                <a16:creationId xmlns:a16="http://schemas.microsoft.com/office/drawing/2014/main" id="{0FBB2179-EFC2-185C-C913-E64A9CE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/>
          <a:stretch>
            <a:fillRect/>
          </a:stretch>
        </p:blipFill>
        <p:spPr>
          <a:xfrm>
            <a:off x="7703872" y="3457969"/>
            <a:ext cx="3781043" cy="4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4EC8-A6AD-66D2-FC52-33EA19FE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F0C93-4768-72BC-B2C3-8155AE45E47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An important observation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28868-D1AD-C697-CC76-659F6EC7512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And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to address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7B00-2565-352C-E0FA-13EBCD6E298F}"/>
              </a:ext>
            </a:extLst>
          </p:cNvPr>
          <p:cNvSpPr txBox="1"/>
          <p:nvPr/>
        </p:nvSpPr>
        <p:spPr>
          <a:xfrm>
            <a:off x="282276" y="1708753"/>
            <a:ext cx="14065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/>
              <a:t>TotalSegmentator</a:t>
            </a:r>
            <a:r>
              <a:rPr lang="en-US" sz="3300" b="1" dirty="0"/>
              <a:t> (</a:t>
            </a:r>
            <a:r>
              <a:rPr lang="en-US" sz="3300" b="1" dirty="0" err="1"/>
              <a:t>nn-UNet</a:t>
            </a:r>
            <a:r>
              <a:rPr lang="en-US" sz="3300" b="1" dirty="0"/>
              <a:t> 3D V1) loves to connect disconnected components.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8B0D0-243C-5523-BB31-2F068EE1349F}"/>
              </a:ext>
            </a:extLst>
          </p:cNvPr>
          <p:cNvSpPr txBox="1"/>
          <p:nvPr/>
        </p:nvSpPr>
        <p:spPr>
          <a:xfrm>
            <a:off x="282275" y="2563406"/>
            <a:ext cx="14065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Axiom 2. </a:t>
            </a:r>
            <a:r>
              <a:rPr lang="en-US" sz="2300" dirty="0"/>
              <a:t>Very good at </a:t>
            </a:r>
            <a:r>
              <a:rPr lang="en-US" sz="2300" b="1" u="sng" dirty="0"/>
              <a:t>naturally</a:t>
            </a:r>
            <a:r>
              <a:rPr lang="en-US" sz="2300" dirty="0"/>
              <a:t> combining disconnected components – almost like </a:t>
            </a:r>
            <a:r>
              <a:rPr lang="en-US" sz="2300" b="1" dirty="0"/>
              <a:t>“</a:t>
            </a:r>
            <a:r>
              <a:rPr lang="en-US" sz="2300" b="1" u="sng" dirty="0"/>
              <a:t>correcting</a:t>
            </a:r>
            <a:r>
              <a:rPr lang="en-US" sz="2300" b="1" dirty="0"/>
              <a:t>”</a:t>
            </a:r>
            <a:r>
              <a:rPr lang="en-US" sz="2300" dirty="0"/>
              <a:t> manual annotation.</a:t>
            </a:r>
          </a:p>
        </p:txBody>
      </p:sp>
      <p:pic>
        <p:nvPicPr>
          <p:cNvPr id="4" name="Picture 3" descr="A diagram of a human body&#10;&#10;AI-generated content may be incorrect.">
            <a:extLst>
              <a:ext uri="{FF2B5EF4-FFF2-40B4-BE49-F238E27FC236}">
                <a16:creationId xmlns:a16="http://schemas.microsoft.com/office/drawing/2014/main" id="{3D0F368C-418C-8412-73AB-52294449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2179"/>
          <a:stretch>
            <a:fillRect/>
          </a:stretch>
        </p:blipFill>
        <p:spPr>
          <a:xfrm>
            <a:off x="461417" y="3569581"/>
            <a:ext cx="2856274" cy="4170159"/>
          </a:xfrm>
          <a:prstGeom prst="rect">
            <a:avLst/>
          </a:prstGeom>
        </p:spPr>
      </p:pic>
      <p:pic>
        <p:nvPicPr>
          <p:cNvPr id="6" name="Picture 5" descr="A graph showing a long curved object&#10;&#10;AI-generated content may be incorrect.">
            <a:extLst>
              <a:ext uri="{FF2B5EF4-FFF2-40B4-BE49-F238E27FC236}">
                <a16:creationId xmlns:a16="http://schemas.microsoft.com/office/drawing/2014/main" id="{1CFE1ED3-3EA0-1CA4-F489-71AA9C59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1" t="-1" r="2894" b="1526"/>
          <a:stretch>
            <a:fillRect/>
          </a:stretch>
        </p:blipFill>
        <p:spPr>
          <a:xfrm>
            <a:off x="10731057" y="3376696"/>
            <a:ext cx="3200399" cy="4363046"/>
          </a:xfrm>
          <a:prstGeom prst="rect">
            <a:avLst/>
          </a:prstGeom>
        </p:spPr>
      </p:pic>
      <p:pic>
        <p:nvPicPr>
          <p:cNvPr id="7" name="Picture 6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5434200C-9E87-4D2E-20F3-833CF855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3"/>
          <a:stretch>
            <a:fillRect/>
          </a:stretch>
        </p:blipFill>
        <p:spPr>
          <a:xfrm>
            <a:off x="5418355" y="3569583"/>
            <a:ext cx="3212038" cy="41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5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9A-CD36-188A-5626-1B841978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C116-769C-9114-613D-6893D332A13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Recap of to-dos for next week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4AE8E-ADF7-A5DE-D30A-406133FD4F8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do I want to address/ answer?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/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b="1" dirty="0"/>
                  <a:t>1. Combined </a:t>
                </a:r>
                <a14:m>
                  <m:oMath xmlns:m="http://schemas.openxmlformats.org/officeDocument/2006/math"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300" b="1" dirty="0"/>
                  <a:t> score,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f>
                      <m:fPr>
                        <m:ctrlP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endParaRPr lang="en-US" sz="33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B39AB-5137-D10D-F4F5-612EC9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" y="1708753"/>
                <a:ext cx="14163066" cy="808619"/>
              </a:xfrm>
              <a:prstGeom prst="rect">
                <a:avLst/>
              </a:prstGeom>
              <a:blipFill>
                <a:blip r:embed="rId2"/>
                <a:stretch>
                  <a:fillRect l="-11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4807C-3A91-4F5C-FD27-2230035F9287}"/>
              </a:ext>
            </a:extLst>
          </p:cNvPr>
          <p:cNvSpPr txBox="1"/>
          <p:nvPr/>
        </p:nvSpPr>
        <p:spPr>
          <a:xfrm>
            <a:off x="936171" y="2563406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– For </a:t>
            </a:r>
            <a:r>
              <a:rPr lang="en-US" sz="2300" b="1" dirty="0"/>
              <a:t>shape match but low DSC (mis-segmentation)</a:t>
            </a:r>
            <a:r>
              <a:rPr lang="en-US" sz="2300" dirty="0"/>
              <a:t> versus </a:t>
            </a:r>
            <a:r>
              <a:rPr lang="en-US" sz="2300" dirty="0">
                <a:solidFill>
                  <a:srgbClr val="FF0000"/>
                </a:solidFill>
              </a:rPr>
              <a:t>over</a:t>
            </a:r>
            <a:r>
              <a:rPr lang="en-US" sz="2300" dirty="0"/>
              <a:t>/ </a:t>
            </a:r>
            <a:r>
              <a:rPr lang="en-US" sz="2300" dirty="0">
                <a:solidFill>
                  <a:srgbClr val="FF0000"/>
                </a:solidFill>
              </a:rPr>
              <a:t>under</a:t>
            </a:r>
            <a:r>
              <a:rPr lang="en-US" sz="2300" dirty="0"/>
              <a:t>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D671E-B38A-D324-C4C2-2AAFF6426CBB}"/>
              </a:ext>
            </a:extLst>
          </p:cNvPr>
          <p:cNvSpPr txBox="1"/>
          <p:nvPr/>
        </p:nvSpPr>
        <p:spPr>
          <a:xfrm>
            <a:off x="185057" y="4142128"/>
            <a:ext cx="14163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2. Quantifying </a:t>
            </a:r>
            <a:r>
              <a:rPr lang="en-US" sz="3300" b="1" dirty="0">
                <a:highlight>
                  <a:srgbClr val="C0C0C0"/>
                </a:highlight>
              </a:rPr>
              <a:t># of connected components</a:t>
            </a:r>
            <a:r>
              <a:rPr lang="en-US" sz="3300" b="1" dirty="0"/>
              <a:t> + </a:t>
            </a:r>
            <a:r>
              <a:rPr lang="en-US" sz="3300" b="1" dirty="0">
                <a:highlight>
                  <a:srgbClr val="C0C0C0"/>
                </a:highlight>
              </a:rPr>
              <a:t>shape completeness/ congruency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9A190-786C-2C08-ECB1-0DD9E489788E}"/>
              </a:ext>
            </a:extLst>
          </p:cNvPr>
          <p:cNvSpPr txBox="1"/>
          <p:nvPr/>
        </p:nvSpPr>
        <p:spPr>
          <a:xfrm>
            <a:off x="936172" y="4996781"/>
            <a:ext cx="134119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Just quantification of over-segmentation error does not suffice – </a:t>
            </a:r>
            <a:r>
              <a:rPr lang="en-US" sz="2300" b="1" u="sng" dirty="0"/>
              <a:t>this is a special case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A10E-F32F-2222-445A-D2F94BA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9EF24-0FFE-64BA-DFC6-F368C425D46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1DE0-1639-A9C6-EC6E-694BD845C33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2951-C76A-9A92-3699-3A7CD5A99CAA}"/>
              </a:ext>
            </a:extLst>
          </p:cNvPr>
          <p:cNvSpPr txBox="1"/>
          <p:nvPr/>
        </p:nvSpPr>
        <p:spPr>
          <a:xfrm>
            <a:off x="7946571" y="2314544"/>
            <a:ext cx="6467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</a:t>
            </a:r>
            <a:r>
              <a:rPr lang="en-US" dirty="0"/>
              <a:t>: </a:t>
            </a:r>
            <a:r>
              <a:rPr lang="en-US" b="1" dirty="0"/>
              <a:t>Magnitude and direction of error relative to the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5BCB-EC76-03B9-8269-B48CF84D3518}"/>
              </a:ext>
            </a:extLst>
          </p:cNvPr>
          <p:cNvSpPr txBox="1"/>
          <p:nvPr/>
        </p:nvSpPr>
        <p:spPr>
          <a:xfrm>
            <a:off x="7946571" y="4235695"/>
            <a:ext cx="64676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 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Causal analyses</a:t>
            </a:r>
            <a:r>
              <a:rPr lang="en-US" dirty="0"/>
              <a:t>: Why the exceptions?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F704E-CE5F-6AC5-0F40-7EE86BBB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" y="1497685"/>
            <a:ext cx="7685814" cy="5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61A3-2479-5D83-48DE-4B7F8E4B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BC05D-9F92-1C8E-8345-0C33EB04784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Summarizing it all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62157-CE7F-FBFB-1DC0-CF05DFB691D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–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was done last week? </a:t>
            </a:r>
            <a:r>
              <a:rPr lang="en-US" sz="2000" b="1" i="1" u="sng" dirty="0">
                <a:solidFill>
                  <a:srgbClr val="C10F3A"/>
                </a:solidFill>
                <a:latin typeface="Arial"/>
                <a:cs typeface="Arial"/>
              </a:rPr>
              <a:t>What</a:t>
            </a:r>
            <a:r>
              <a:rPr lang="en-US" sz="2000" i="1" dirty="0">
                <a:solidFill>
                  <a:srgbClr val="C10F3A"/>
                </a:solidFill>
                <a:latin typeface="Arial"/>
                <a:cs typeface="Arial"/>
              </a:rPr>
              <a:t> is to be done next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/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TotalSegmentator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all samples, all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dirty="0"/>
                  <a:t> framework coded.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framework was applied on all eleven, selected abdominal organs.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Observations made.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Combined formulation proposed for the joint score.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CACC1-86D3-35FD-8D0B-0EDF7DB3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2416629"/>
                <a:ext cx="10145487" cy="2400657"/>
              </a:xfrm>
              <a:prstGeom prst="rect">
                <a:avLst/>
              </a:prstGeom>
              <a:blipFill>
                <a:blip r:embed="rId2"/>
                <a:stretch>
                  <a:fillRect l="-901" t="-2792" b="-5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336B60-70BF-C0AB-9B6B-161B36680704}"/>
              </a:ext>
            </a:extLst>
          </p:cNvPr>
          <p:cNvSpPr txBox="1"/>
          <p:nvPr/>
        </p:nvSpPr>
        <p:spPr>
          <a:xfrm>
            <a:off x="185058" y="1708753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Past week: What was expected, what was accomplished?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28E13-8C94-6154-8D8B-25073D450C2D}"/>
              </a:ext>
            </a:extLst>
          </p:cNvPr>
          <p:cNvSpPr txBox="1"/>
          <p:nvPr/>
        </p:nvSpPr>
        <p:spPr>
          <a:xfrm>
            <a:off x="185059" y="5626466"/>
            <a:ext cx="141630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Next week: What is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/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implementation combined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for </a:t>
                </a:r>
                <a:r>
                  <a:rPr lang="en-US" sz="2800" b="1" dirty="0"/>
                  <a:t>shape match but low DSC (mis-segmentation)</a:t>
                </a:r>
                <a:r>
                  <a:rPr lang="en-US" sz="2800" dirty="0"/>
                  <a:t> versus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over</a:t>
                </a:r>
                <a:r>
                  <a:rPr lang="en-US" sz="2800" dirty="0"/>
                  <a:t>/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under</a:t>
                </a:r>
                <a:r>
                  <a:rPr lang="en-US" sz="2800" dirty="0"/>
                  <a:t> segmentation</a:t>
                </a:r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metric to quantify connected component behavior.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A28519-43D0-B06D-0DB6-2BC15A26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" y="6133743"/>
                <a:ext cx="13553468" cy="1431161"/>
              </a:xfrm>
              <a:prstGeom prst="rect">
                <a:avLst/>
              </a:prstGeom>
              <a:blipFill>
                <a:blip r:embed="rId3"/>
                <a:stretch>
                  <a:fillRect l="-674" t="-3830" b="-1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6F1-B3BB-BCF7-C3CA-1D8BAF56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B8769-C235-7892-5B47-989062EC56B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E297-6A07-B49D-BD67-B9EA1F7AF1A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F053F-8CB8-116F-2A72-4C016EFC3B83}"/>
              </a:ext>
            </a:extLst>
          </p:cNvPr>
          <p:cNvSpPr txBox="1"/>
          <p:nvPr/>
        </p:nvSpPr>
        <p:spPr>
          <a:xfrm>
            <a:off x="128692" y="1538882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 Jeon, Sun Kyung, </a:t>
            </a:r>
            <a:r>
              <a:rPr lang="en-US" sz="2000" dirty="0" err="1"/>
              <a:t>Ijin</a:t>
            </a:r>
            <a:r>
              <a:rPr lang="en-US" sz="2000" dirty="0"/>
              <a:t> Joo, </a:t>
            </a:r>
            <a:r>
              <a:rPr lang="en-US" sz="2000" dirty="0" err="1"/>
              <a:t>Junghoan</a:t>
            </a:r>
            <a:r>
              <a:rPr lang="en-US" sz="2000" dirty="0"/>
              <a:t> Park, Jong-Min Kim, Sang Joon Park, and Soon Ho Yoon. 2024. “Fully-Automated Multi-Organ Segmentation Tool Applicable to Both Non-Contrast and Post-Contrast Abdominal CT: Deep Learning Algorithm Developed Using Dual-Energy CT Images.” </a:t>
            </a:r>
            <a:r>
              <a:rPr lang="en-US" sz="2000" i="1" dirty="0"/>
              <a:t>Scientific Reports</a:t>
            </a:r>
            <a:r>
              <a:rPr lang="en-US" sz="2000" dirty="0"/>
              <a:t> 14 (1): 4378.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7A1BF-444A-F27F-6314-43D8517EEEB6}"/>
              </a:ext>
            </a:extLst>
          </p:cNvPr>
          <p:cNvSpPr txBox="1"/>
          <p:nvPr/>
        </p:nvSpPr>
        <p:spPr>
          <a:xfrm>
            <a:off x="128692" y="2706945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[2] Luo, </a:t>
            </a:r>
            <a:r>
              <a:rPr lang="en-US" sz="2000" dirty="0" err="1"/>
              <a:t>Xiangde</a:t>
            </a:r>
            <a:r>
              <a:rPr lang="en-US" sz="2000" dirty="0"/>
              <a:t>, Wenjun Liao, </a:t>
            </a:r>
            <a:r>
              <a:rPr lang="en-US" sz="2000" dirty="0" err="1"/>
              <a:t>Jianghong</a:t>
            </a:r>
            <a:r>
              <a:rPr lang="en-US" sz="2000" dirty="0"/>
              <a:t> Xiao, </a:t>
            </a:r>
            <a:r>
              <a:rPr lang="en-US" sz="2000" dirty="0" err="1"/>
              <a:t>Jieneng</a:t>
            </a:r>
            <a:r>
              <a:rPr lang="en-US" sz="2000" dirty="0"/>
              <a:t> Chen, Tao Song, Xiaofan Zhang, Kang Li, Dimitris N. Metaxas, Guotai Wang, and </a:t>
            </a:r>
            <a:r>
              <a:rPr lang="en-US" sz="2000" dirty="0" err="1"/>
              <a:t>Shaoting</a:t>
            </a:r>
            <a:r>
              <a:rPr lang="en-US" sz="2000" dirty="0"/>
              <a:t> Zhang. 2022. “WORD: A Large Scale Dataset, Benchmark and Clinical Applicable Study for Abdominal Organ Segmentation from CT Image.” Medical Image Analysis 82 (102642): 102642.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1B275-F3BC-BA2C-EB47-DB2A1771ABC3}"/>
              </a:ext>
            </a:extLst>
          </p:cNvPr>
          <p:cNvSpPr txBox="1"/>
          <p:nvPr/>
        </p:nvSpPr>
        <p:spPr>
          <a:xfrm>
            <a:off x="133564" y="3875008"/>
            <a:ext cx="141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[3] Ji, </a:t>
            </a:r>
            <a:r>
              <a:rPr lang="en-US" sz="2000" dirty="0" err="1"/>
              <a:t>Yuanfeng</a:t>
            </a:r>
            <a:r>
              <a:rPr lang="en-US" sz="2000" dirty="0"/>
              <a:t>, Haotian Bai, Jie Yang, </a:t>
            </a:r>
            <a:r>
              <a:rPr lang="en-US" sz="2000" dirty="0" err="1"/>
              <a:t>Chongjian</a:t>
            </a:r>
            <a:r>
              <a:rPr lang="en-US" sz="2000" dirty="0"/>
              <a:t> Ge, Ye Zhu, </a:t>
            </a:r>
            <a:r>
              <a:rPr lang="en-US" sz="2000" dirty="0" err="1"/>
              <a:t>Ruimao</a:t>
            </a:r>
            <a:r>
              <a:rPr lang="en-US" sz="2000" dirty="0"/>
              <a:t> Zhang, Zhen Li, et al. 2022. “AMOS: A Large-Scale Abdominal Multi-Organ Benchmark for Versatile Medical Image Segmentation.” </a:t>
            </a:r>
            <a:r>
              <a:rPr lang="en-US" sz="2000" i="1" dirty="0" err="1"/>
              <a:t>arXiv</a:t>
            </a:r>
            <a:r>
              <a:rPr lang="en-US" sz="2000" i="1" dirty="0"/>
              <a:t> [</a:t>
            </a:r>
            <a:r>
              <a:rPr lang="en-US" sz="2000" i="1" dirty="0" err="1"/>
              <a:t>Eess.IV</a:t>
            </a:r>
            <a:r>
              <a:rPr lang="en-US" sz="2000" i="1" dirty="0"/>
              <a:t>]</a:t>
            </a:r>
            <a:r>
              <a:rPr lang="en-US" sz="2000" dirty="0"/>
              <a:t>. </a:t>
            </a:r>
            <a:r>
              <a:rPr lang="en-US" sz="2000" dirty="0" err="1"/>
              <a:t>arXiv</a:t>
            </a:r>
            <a:r>
              <a:rPr lang="en-US" sz="2000" dirty="0"/>
              <a:t>. https://proceedings.neurips.cc/paper_files/paper/2022/file/ee604e1bedbd069d9fc9328b7b9584be-Paper-Datasets_and_Benchmarks.pdf.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A47E0-5884-66A5-EFF4-B16CD59E88D6}"/>
              </a:ext>
            </a:extLst>
          </p:cNvPr>
          <p:cNvSpPr txBox="1"/>
          <p:nvPr/>
        </p:nvSpPr>
        <p:spPr>
          <a:xfrm>
            <a:off x="133564" y="5350847"/>
            <a:ext cx="1416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[4] </a:t>
            </a:r>
            <a:r>
              <a:rPr lang="en-US" sz="2000" dirty="0" err="1"/>
              <a:t>Wasserthal</a:t>
            </a:r>
            <a:r>
              <a:rPr lang="en-US" sz="2000" dirty="0"/>
              <a:t>, Jakob, Hanns-Christian Breit, Manfred T. Meyer, Maurice </a:t>
            </a:r>
            <a:r>
              <a:rPr lang="en-US" sz="2000" dirty="0" err="1"/>
              <a:t>Pradella</a:t>
            </a:r>
            <a:r>
              <a:rPr lang="en-US" sz="2000" dirty="0"/>
              <a:t>, Daniel Hinck, Alexander W. Sauter, Tobias Heye, et al. 2023. “</a:t>
            </a:r>
            <a:r>
              <a:rPr lang="en-US" sz="2000" dirty="0" err="1"/>
              <a:t>TotalSegmentator</a:t>
            </a:r>
            <a:r>
              <a:rPr lang="en-US" sz="2000" dirty="0"/>
              <a:t>: Robust Segmentation of 104 Anatomic Structures in CT Images.” </a:t>
            </a:r>
            <a:r>
              <a:rPr lang="en-US" sz="2000" i="1" dirty="0"/>
              <a:t>Radiology. Artificial Intelligence</a:t>
            </a:r>
            <a:r>
              <a:rPr lang="en-US" sz="2000" dirty="0"/>
              <a:t> 5 (5): e230024.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23C34-13BE-DD6D-A101-0BD9A05899EE}"/>
              </a:ext>
            </a:extLst>
          </p:cNvPr>
          <p:cNvSpPr txBox="1"/>
          <p:nvPr/>
        </p:nvSpPr>
        <p:spPr>
          <a:xfrm>
            <a:off x="128692" y="6518910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[5] Bionetworks, Sage. n.d. “Multi-Atlas Labeling Beyond the Cranial Vault - Workshop and Challenge.” Accessed December 16, 2025. </a:t>
            </a:r>
            <a:r>
              <a:rPr lang="en-US" sz="2000" u="sng" dirty="0">
                <a:hlinkClick r:id="rId2"/>
              </a:rPr>
              <a:t>https://www.synapse.org/Synapse:syn3193805/wiki/89480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2984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1714-6D40-C072-F3B7-35A3AE9F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94E0B-3023-D8E5-A64D-C1CD57CC17A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8EFFD-B99A-9E1E-5A3E-134F5F7D73A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296AB-B667-FF21-87E5-E73738B937B7}"/>
              </a:ext>
            </a:extLst>
          </p:cNvPr>
          <p:cNvSpPr txBox="1"/>
          <p:nvPr/>
        </p:nvSpPr>
        <p:spPr>
          <a:xfrm>
            <a:off x="128692" y="1538882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[6] “MICCAI FLARE 2022 - Grand Challenge.” n.d. Grand-challenge.org. Accessed December 16, 2025. https://flare22.grand-challenge.org/.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BEFA3-83FC-8E27-7E9F-B3A67D87012F}"/>
              </a:ext>
            </a:extLst>
          </p:cNvPr>
          <p:cNvSpPr txBox="1"/>
          <p:nvPr/>
        </p:nvSpPr>
        <p:spPr>
          <a:xfrm>
            <a:off x="133564" y="2384523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[7] Saporta, Adriel, Xiaotong Gui, Ashwin Agrawal, Anuj Pareek, Steven Q. H. Truong, Chanh D. T. Nguyen, Van-Doan Ngo, et al. 2022. “Benchmarking Saliency Methods for Chest X-Ray Interpretation.” Nature Machine Intelligence 4 (10): 867–78.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0934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2ABA-56C7-E14E-AA40-220A8B7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6460F-1A2D-8E49-734F-BF1C4E75E40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409F-B6DF-24D1-C135-D8C53314ECD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EA6C-651B-52A6-EBB6-05A3FAC2C88E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200070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179-3487-74F4-65AF-16380DB8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586FE-73C9-8C82-35DB-D7F76E67BF7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4653-FE6E-F52A-B759-23BFD4DAC8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4DF3-7E5F-4680-B558-94023A3F1FDD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A1. Next steps in the </a:t>
            </a:r>
            <a:r>
              <a:rPr lang="en-US" sz="4000" b="1" dirty="0"/>
              <a:t>“How?”</a:t>
            </a:r>
          </a:p>
        </p:txBody>
      </p:sp>
    </p:spTree>
    <p:extLst>
      <p:ext uri="{BB962C8B-B14F-4D97-AF65-F5344CB8AC3E}">
        <p14:creationId xmlns:p14="http://schemas.microsoft.com/office/powerpoint/2010/main" val="3153849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B9D4-99CC-087E-F04F-D46F2798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/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C4E593-1428-8DB4-C46C-6F962C53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11" y="2868305"/>
                <a:ext cx="8482263" cy="2492990"/>
              </a:xfrm>
              <a:prstGeom prst="rect">
                <a:avLst/>
              </a:prstGeom>
              <a:blipFill>
                <a:blip r:embed="rId2"/>
                <a:stretch>
                  <a:fillRect l="-1293" t="-2206" r="-287" b="-5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372ED-A2D8-E16B-AD59-FC812D15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380810"/>
            <a:ext cx="5334000" cy="6362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2C945-6498-54CA-D79D-8DD6FE6E401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Recap – 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2ED4-66D8-DA29-A368-05109B2C064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53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F6D2-D482-513E-338C-24E45556C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698FC-BDD6-4EA8-9D3A-2D335831F57B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2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1D4A7F0-D117-8643-1F82-C9EA2957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03314-F526-D7EE-51EA-A697D3FB4065}"/>
              </a:ext>
            </a:extLst>
          </p:cNvPr>
          <p:cNvSpPr txBox="1"/>
          <p:nvPr/>
        </p:nvSpPr>
        <p:spPr>
          <a:xfrm>
            <a:off x="6087979" y="2637472"/>
            <a:ext cx="8422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Q2: Organ-wise characterization of more nuanced errors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Same feature b/w ground truth (GT) &amp; predicted (Pd)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linear regression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(causal) analyses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Different feature between GT and Pd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Regression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D937-8EEE-D847-8452-DDB270D6FCE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560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DB4-0A1F-69D0-EF40-6FA5349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00D567A-896C-0E8B-4770-62FEDCA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B8D63-856C-DF74-807C-1C8A4F6D4685}"/>
              </a:ext>
            </a:extLst>
          </p:cNvPr>
          <p:cNvSpPr txBox="1"/>
          <p:nvPr/>
        </p:nvSpPr>
        <p:spPr>
          <a:xfrm>
            <a:off x="5991727" y="2637472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Q3: Magnitude and direction of error relative to the organ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Magnitude and direction of anisotropy + DSC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DSC + Magnitude of anisotropy + Direction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Combines magnitude, direction, normalization by size, ignores local statistics: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Shape preservation metric, 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2DC3C-B03A-E662-C05A-E0C67D02F8F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0991D-9C60-A209-9DE8-FC1E45ED0A8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84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2D1-CEE0-AE99-5650-945F298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B46C4-9FA0-01DC-A046-CD8773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6" y="1413707"/>
            <a:ext cx="5270174" cy="628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2709-0E70-5980-38C6-A0B61B81CC4F}"/>
              </a:ext>
            </a:extLst>
          </p:cNvPr>
          <p:cNvSpPr txBox="1"/>
          <p:nvPr/>
        </p:nvSpPr>
        <p:spPr>
          <a:xfrm>
            <a:off x="5991727" y="2096051"/>
            <a:ext cx="8518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Q4: Which organ-specific features are scalable, and by how much?</a:t>
            </a:r>
          </a:p>
          <a:p>
            <a:endParaRPr lang="en-US" sz="1500" b="1" dirty="0"/>
          </a:p>
          <a:p>
            <a:pPr marL="514350" indent="-514350">
              <a:buAutoNum type="arabicPeriod"/>
            </a:pPr>
            <a:r>
              <a:rPr lang="en-US" b="1" dirty="0"/>
              <a:t>Comparative analysis</a:t>
            </a:r>
            <a:r>
              <a:rPr lang="en-US" dirty="0"/>
              <a:t>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What are the exceptions?</a:t>
            </a:r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b="1" dirty="0"/>
              <a:t>Explanatory (causal analyses):</a:t>
            </a:r>
          </a:p>
          <a:p>
            <a:pPr marL="1110310" lvl="1" indent="-457200">
              <a:buFont typeface="Arial" panose="020B0604020202020204" pitchFamily="34" charset="0"/>
              <a:buChar char="•"/>
            </a:pPr>
            <a:r>
              <a:rPr lang="en-US" dirty="0"/>
              <a:t>Why the exceptions?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/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Framework, F1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Fit decision tree classifier to identify what combinations of feature values lead to low versus high deformation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).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99AE-5A10-DB50-0573-A496B560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7" y="5722905"/>
                <a:ext cx="8518358" cy="1292662"/>
              </a:xfrm>
              <a:prstGeom prst="rect">
                <a:avLst/>
              </a:prstGeom>
              <a:blipFill>
                <a:blip r:embed="rId3"/>
                <a:stretch>
                  <a:fillRect l="-128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764F-7CAD-FA54-EA88-0A7D76223D0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Phase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41E2C-272A-270C-E66A-AB7FB04485D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A1. Next steps in the 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“</a:t>
            </a:r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179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C540-658D-F3AA-F808-6ED81001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9F1F8-4CA6-DBE7-8DE8-0A68F26CAA07}"/>
              </a:ext>
            </a:extLst>
          </p:cNvPr>
          <p:cNvSpPr txBox="1"/>
          <p:nvPr/>
        </p:nvSpPr>
        <p:spPr>
          <a:xfrm>
            <a:off x="201672" y="3456766"/>
            <a:ext cx="142270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A2.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3905-053D-07D0-D30C-5B5536A598D6}"/>
              </a:ext>
            </a:extLst>
          </p:cNvPr>
          <p:cNvSpPr txBox="1"/>
          <p:nvPr/>
        </p:nvSpPr>
        <p:spPr>
          <a:xfrm>
            <a:off x="120315" y="4325004"/>
            <a:ext cx="14227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/>
              <a:t>– Extending the “How”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7519-3AAD-7E89-503D-27EE36EE7C4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1E794-E0B3-55C9-FA03-A1D4A366373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9125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FD3C-D98C-EF50-3BE4-D1329597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B35B4-0CE9-EE31-2CD6-829570F1CD5F}"/>
              </a:ext>
            </a:extLst>
          </p:cNvPr>
          <p:cNvSpPr txBox="1"/>
          <p:nvPr/>
        </p:nvSpPr>
        <p:spPr>
          <a:xfrm>
            <a:off x="3538653" y="195943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C10F3A"/>
                </a:solidFill>
                <a:latin typeface="Arial"/>
                <a:cs typeface="Arial"/>
              </a:rPr>
              <a:t>How</a:t>
            </a:r>
            <a:r>
              <a:rPr lang="en-US" sz="4400" dirty="0">
                <a:solidFill>
                  <a:srgbClr val="C10F3A"/>
                </a:solidFill>
                <a:latin typeface="Arial"/>
                <a:cs typeface="Arial"/>
              </a:rPr>
              <a:t> do we answer these questions?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/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Q1: Can we rank organs as per susceptibility to being under- or over-segmented?</a:t>
                </a:r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A: The error score,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marL="111031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Completely quantitative, size-normalized metric that tells you degree of under/ over-segmentation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D0768A-DF47-C8CE-1DDC-CAC055A4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49" y="2668249"/>
                <a:ext cx="6922181" cy="2893100"/>
              </a:xfrm>
              <a:prstGeom prst="rect">
                <a:avLst/>
              </a:prstGeom>
              <a:blipFill>
                <a:blip r:embed="rId2"/>
                <a:stretch>
                  <a:fillRect l="-1586" t="-1899" r="-352" b="-4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505CAA-E4A7-A022-D4EB-B64487CF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9" y="1660410"/>
            <a:ext cx="7207931" cy="49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427B-0103-F33F-E544-13F8F599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5341C-0784-E283-CA89-F9B9B0D1E14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86C52-2D5A-5420-9E47-E5F86E8AC65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4D53-3A3B-4F3A-7989-153FD227441E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959D-4BFD-A824-BFF6-240025C65B7B}"/>
              </a:ext>
            </a:extLst>
          </p:cNvPr>
          <p:cNvSpPr txBox="1"/>
          <p:nvPr/>
        </p:nvSpPr>
        <p:spPr>
          <a:xfrm>
            <a:off x="228598" y="2587048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analyses: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E8496-70AD-2F0E-81EE-04DB8656315D}"/>
              </a:ext>
            </a:extLst>
          </p:cNvPr>
          <p:cNvSpPr txBox="1"/>
          <p:nvPr/>
        </p:nvSpPr>
        <p:spPr>
          <a:xfrm>
            <a:off x="228599" y="3228998"/>
            <a:ext cx="3140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Purely comparative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2578E-7526-8C88-DF68-13CB0815AFC2}"/>
              </a:ext>
            </a:extLst>
          </p:cNvPr>
          <p:cNvSpPr txBox="1"/>
          <p:nvPr/>
        </p:nvSpPr>
        <p:spPr>
          <a:xfrm>
            <a:off x="7399422" y="3228998"/>
            <a:ext cx="3236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Explanatory (causal)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3F4F3-1F29-9668-34AB-71D1C1E1FB78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9062DF-32F3-D39D-B0A0-65BA009722A5}"/>
              </a:ext>
            </a:extLst>
          </p:cNvPr>
          <p:cNvSpPr txBox="1"/>
          <p:nvPr/>
        </p:nvSpPr>
        <p:spPr>
          <a:xfrm>
            <a:off x="481265" y="3973166"/>
            <a:ext cx="71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</a:t>
            </a:r>
            <a:r>
              <a:rPr lang="en-US" dirty="0"/>
              <a:t> does the segmentation model </a:t>
            </a:r>
            <a:r>
              <a:rPr lang="en-US" b="1" u="sng" dirty="0"/>
              <a:t>wrongly alter</a:t>
            </a:r>
            <a:r>
              <a:rPr lang="en-US" dirty="0"/>
              <a:t> the segmentation characteristics of the organ?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202ED-BB5A-AE4D-4D44-5CDDB907F649}"/>
              </a:ext>
            </a:extLst>
          </p:cNvPr>
          <p:cNvSpPr txBox="1"/>
          <p:nvPr/>
        </p:nvSpPr>
        <p:spPr>
          <a:xfrm>
            <a:off x="7628019" y="3973166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What organ features</a:t>
            </a:r>
            <a:r>
              <a:rPr lang="en-US" dirty="0"/>
              <a:t> lead to </a:t>
            </a:r>
            <a:r>
              <a:rPr lang="en-US" b="1" u="sng" dirty="0">
                <a:solidFill>
                  <a:srgbClr val="C00000"/>
                </a:solidFill>
              </a:rPr>
              <a:t>what kinds of errors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B8F8-C000-0D94-C9AE-5D42424BC564}"/>
              </a:ext>
            </a:extLst>
          </p:cNvPr>
          <p:cNvSpPr txBox="1"/>
          <p:nvPr/>
        </p:nvSpPr>
        <p:spPr>
          <a:xfrm>
            <a:off x="481265" y="5415677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2D46D-F4B8-E92C-456C-93A0A951201A}"/>
              </a:ext>
            </a:extLst>
          </p:cNvPr>
          <p:cNvCxnSpPr/>
          <p:nvPr/>
        </p:nvCxnSpPr>
        <p:spPr>
          <a:xfrm>
            <a:off x="625642" y="5101389"/>
            <a:ext cx="138363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B3EA8F-54CF-B40C-4AE7-1D1849107902}"/>
              </a:ext>
            </a:extLst>
          </p:cNvPr>
          <p:cNvSpPr txBox="1"/>
          <p:nvPr/>
        </p:nvSpPr>
        <p:spPr>
          <a:xfrm>
            <a:off x="481265" y="6057969"/>
            <a:ext cx="7146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D43B-8A7D-64BF-7BD9-9B7A267266FE}"/>
              </a:ext>
            </a:extLst>
          </p:cNvPr>
          <p:cNvSpPr txBox="1"/>
          <p:nvPr/>
        </p:nvSpPr>
        <p:spPr>
          <a:xfrm>
            <a:off x="481265" y="6844275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DDBDD-1404-68A2-C9B3-7457B76078FD}"/>
              </a:ext>
            </a:extLst>
          </p:cNvPr>
          <p:cNvSpPr txBox="1"/>
          <p:nvPr/>
        </p:nvSpPr>
        <p:spPr>
          <a:xfrm>
            <a:off x="7502154" y="5457218"/>
            <a:ext cx="71467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C62B1-0A08-1AD8-36A1-D33D52FB39F0}"/>
              </a:ext>
            </a:extLst>
          </p:cNvPr>
          <p:cNvSpPr txBox="1"/>
          <p:nvPr/>
        </p:nvSpPr>
        <p:spPr>
          <a:xfrm>
            <a:off x="7502154" y="6099510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F0A73-CF37-A90F-40C1-965F49EFA9CF}"/>
              </a:ext>
            </a:extLst>
          </p:cNvPr>
          <p:cNvSpPr txBox="1"/>
          <p:nvPr/>
        </p:nvSpPr>
        <p:spPr>
          <a:xfrm>
            <a:off x="7502154" y="6885816"/>
            <a:ext cx="714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77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  <p:bldP spid="1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9053-CFEB-9D9E-4CEA-449C320A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B18C7-9792-459E-8F89-08239D9AE841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(2)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8C37E-7B98-F338-06B9-00DE161AAAD5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390C-B685-0AF3-8D38-075054B72D27}"/>
              </a:ext>
            </a:extLst>
          </p:cNvPr>
          <p:cNvSpPr txBox="1"/>
          <p:nvPr/>
        </p:nvSpPr>
        <p:spPr>
          <a:xfrm>
            <a:off x="264698" y="3540744"/>
            <a:ext cx="371775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Do models </a:t>
            </a:r>
            <a:r>
              <a:rPr lang="en-US" sz="2300" b="1" u="sng" dirty="0"/>
              <a:t>tend to make</a:t>
            </a:r>
            <a:r>
              <a:rPr lang="en-US" sz="2300" dirty="0"/>
              <a:t> elongated structured more circular?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E7F6F-3B29-6F95-B964-AFB9437B4A7E}"/>
              </a:ext>
            </a:extLst>
          </p:cNvPr>
          <p:cNvSpPr txBox="1"/>
          <p:nvPr/>
        </p:nvSpPr>
        <p:spPr>
          <a:xfrm>
            <a:off x="4578489" y="3496120"/>
            <a:ext cx="405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combine</a:t>
            </a:r>
            <a:r>
              <a:rPr lang="en-US" sz="2400" dirty="0"/>
              <a:t> small sub-structures into a bigger structure?</a:t>
            </a:r>
            <a:endParaRPr lang="en-US" sz="2300" dirty="0"/>
          </a:p>
        </p:txBody>
      </p:sp>
      <p:pic>
        <p:nvPicPr>
          <p:cNvPr id="6" name="Picture 5" descr="A green object with red circle&#10;&#10;AI-generated content may be incorrect.">
            <a:extLst>
              <a:ext uri="{FF2B5EF4-FFF2-40B4-BE49-F238E27FC236}">
                <a16:creationId xmlns:a16="http://schemas.microsoft.com/office/drawing/2014/main" id="{99F65159-07A6-C537-9EB9-B06F2920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18" y="4638618"/>
            <a:ext cx="1844315" cy="1574913"/>
          </a:xfrm>
          <a:prstGeom prst="rect">
            <a:avLst/>
          </a:prstGeom>
        </p:spPr>
      </p:pic>
      <p:pic>
        <p:nvPicPr>
          <p:cNvPr id="8" name="Picture 7" descr="A green and white drawing of a foot with a red circle&#10;&#10;AI-generated content may be incorrect.">
            <a:extLst>
              <a:ext uri="{FF2B5EF4-FFF2-40B4-BE49-F238E27FC236}">
                <a16:creationId xmlns:a16="http://schemas.microsoft.com/office/drawing/2014/main" id="{2412200E-F7F2-235F-8D3D-9AF9E254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06" y="4694906"/>
            <a:ext cx="1656896" cy="1414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1B5BF4-E9FF-C4F0-4FD4-9A91954911B4}"/>
              </a:ext>
            </a:extLst>
          </p:cNvPr>
          <p:cNvSpPr/>
          <p:nvPr/>
        </p:nvSpPr>
        <p:spPr>
          <a:xfrm>
            <a:off x="119387" y="3453063"/>
            <a:ext cx="4242532" cy="27604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F1C69-EF58-2472-C6FA-B424CBD296D1}"/>
              </a:ext>
            </a:extLst>
          </p:cNvPr>
          <p:cNvSpPr/>
          <p:nvPr/>
        </p:nvSpPr>
        <p:spPr>
          <a:xfrm>
            <a:off x="4554420" y="3460006"/>
            <a:ext cx="4583098" cy="27535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F226D-AA76-4D58-79EE-36F3A4CA8B93}"/>
              </a:ext>
            </a:extLst>
          </p:cNvPr>
          <p:cNvSpPr txBox="1"/>
          <p:nvPr/>
        </p:nvSpPr>
        <p:spPr>
          <a:xfrm>
            <a:off x="9661358" y="3540744"/>
            <a:ext cx="451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E3.</a:t>
            </a:r>
            <a:r>
              <a:rPr lang="en-US" sz="2300" dirty="0"/>
              <a:t> </a:t>
            </a:r>
            <a:r>
              <a:rPr lang="en-US" sz="2400" dirty="0"/>
              <a:t>Do models </a:t>
            </a:r>
            <a:r>
              <a:rPr lang="en-US" sz="2400" b="1" u="sng" dirty="0"/>
              <a:t>tend to make</a:t>
            </a:r>
            <a:r>
              <a:rPr lang="en-US" sz="2400" dirty="0"/>
              <a:t> nuanced shapes seem more simplistic?</a:t>
            </a:r>
            <a:endParaRPr lang="en-US" sz="23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FDBD3-CE9C-B6E9-07B7-60466225369C}"/>
              </a:ext>
            </a:extLst>
          </p:cNvPr>
          <p:cNvSpPr/>
          <p:nvPr/>
        </p:nvSpPr>
        <p:spPr>
          <a:xfrm>
            <a:off x="9444788" y="3453063"/>
            <a:ext cx="4920913" cy="2760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een and red line with black text&#10;&#10;AI-generated content may be incorrect.">
            <a:extLst>
              <a:ext uri="{FF2B5EF4-FFF2-40B4-BE49-F238E27FC236}">
                <a16:creationId xmlns:a16="http://schemas.microsoft.com/office/drawing/2014/main" id="{38616F93-06E1-9180-24E0-019AFCEC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49" y="4362134"/>
            <a:ext cx="1319022" cy="1821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8C60E-AC29-973B-D61E-1AC678D438B0}"/>
              </a:ext>
            </a:extLst>
          </p:cNvPr>
          <p:cNvSpPr txBox="1"/>
          <p:nvPr/>
        </p:nvSpPr>
        <p:spPr>
          <a:xfrm>
            <a:off x="138364" y="6787348"/>
            <a:ext cx="1424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Comparison criteria: same feature in the GT and Pd segmentations.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A2217-509B-9EC1-5F09-B252F87388F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C3B2B-D231-9303-A65A-2DE5A657AC4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27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16" grpId="0"/>
      <p:bldP spid="26" grpId="0" animBg="1"/>
      <p:bldP spid="2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71A5-6EDC-CA15-CD87-175E3E79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813627-6E0B-8A51-E879-BD1A0F99B01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(3)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E8F93-6668-0E4D-9C43-3201D169644A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Purely comparative analyses (contd.):</a:t>
            </a:r>
            <a:endParaRPr lang="en-US" sz="3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9DA03-7470-51AC-68E3-CE5F082FAB25}"/>
              </a:ext>
            </a:extLst>
          </p:cNvPr>
          <p:cNvSpPr txBox="1"/>
          <p:nvPr/>
        </p:nvSpPr>
        <p:spPr>
          <a:xfrm>
            <a:off x="-186489" y="3586403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D4803-FFDB-957F-A130-A375ECD3CFE6}"/>
              </a:ext>
            </a:extLst>
          </p:cNvPr>
          <p:cNvSpPr txBox="1"/>
          <p:nvPr/>
        </p:nvSpPr>
        <p:spPr>
          <a:xfrm>
            <a:off x="649704" y="4415505"/>
            <a:ext cx="134272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(e.g. Simple Linear Regression)</a:t>
            </a:r>
          </a:p>
          <a:p>
            <a:pPr lvl="1"/>
            <a:endParaRPr lang="en-US" sz="700" dirty="0"/>
          </a:p>
          <a:p>
            <a:pPr marL="1167460" lvl="1" indent="-514350">
              <a:buFont typeface="Wingdings" panose="05000000000000000000" pitchFamily="2" charset="2"/>
              <a:buChar char="Ø"/>
            </a:pPr>
            <a:r>
              <a:rPr lang="en-US" sz="3000" dirty="0"/>
              <a:t>Regression coefficient tells us how much the feature F of the Pd segmentation increases (+</a:t>
            </a:r>
            <a:r>
              <a:rPr lang="en-US" sz="3000" dirty="0" err="1"/>
              <a:t>ve</a:t>
            </a:r>
            <a:r>
              <a:rPr lang="en-US" sz="3000" dirty="0"/>
              <a:t>) or decreases (-</a:t>
            </a:r>
            <a:r>
              <a:rPr lang="en-US" sz="3000" dirty="0" err="1"/>
              <a:t>ve</a:t>
            </a:r>
            <a:r>
              <a:rPr lang="en-US" sz="3000" dirty="0"/>
              <a:t>) with unit increase in F of GT.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C30D3-7845-32C8-7CF8-5E8074379601}"/>
              </a:ext>
            </a:extLst>
          </p:cNvPr>
          <p:cNvSpPr/>
          <p:nvPr/>
        </p:nvSpPr>
        <p:spPr>
          <a:xfrm>
            <a:off x="553453" y="3477126"/>
            <a:ext cx="4018547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3D38FC-33A5-90E6-E9D9-87899A3A19ED}"/>
              </a:ext>
            </a:extLst>
          </p:cNvPr>
          <p:cNvSpPr/>
          <p:nvPr/>
        </p:nvSpPr>
        <p:spPr>
          <a:xfrm>
            <a:off x="553452" y="4247147"/>
            <a:ext cx="13736122" cy="2827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FC3CD-095C-0B83-B142-A020EE06DD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0A8D8-74F3-7B6E-0046-A186D7D22B0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91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C361-2F67-9CFC-6F6E-E6062E6F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4A167-6B57-408F-12AF-C94823308E76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(4)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97B5-86FC-349C-A149-43766C3A1E1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analyses: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71593-D1DE-29FD-3166-6F837C5EFB7E}"/>
              </a:ext>
            </a:extLst>
          </p:cNvPr>
          <p:cNvSpPr txBox="1"/>
          <p:nvPr/>
        </p:nvSpPr>
        <p:spPr>
          <a:xfrm>
            <a:off x="381775" y="3552553"/>
            <a:ext cx="371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E1.</a:t>
            </a:r>
            <a:r>
              <a:rPr lang="en-US" sz="2300" dirty="0"/>
              <a:t> </a:t>
            </a:r>
            <a:r>
              <a:rPr lang="en-US" sz="2400" dirty="0"/>
              <a:t>Does a rectangular liver lead to under-segmentation as compared to a spherical liver?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511B6-6611-47F5-56FF-D06C849A0E13}"/>
              </a:ext>
            </a:extLst>
          </p:cNvPr>
          <p:cNvSpPr txBox="1"/>
          <p:nvPr/>
        </p:nvSpPr>
        <p:spPr>
          <a:xfrm>
            <a:off x="4819114" y="3921885"/>
            <a:ext cx="405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E2.</a:t>
            </a:r>
            <a:r>
              <a:rPr lang="en-US" sz="2300" dirty="0"/>
              <a:t> </a:t>
            </a:r>
            <a:r>
              <a:rPr lang="en-US" sz="2400" dirty="0"/>
              <a:t>Is a complex shape more likely to be over-segmented?</a:t>
            </a:r>
            <a:endParaRPr lang="en-US" sz="2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28A5F-5456-A1BE-EF9B-2FE1D7391C6B}"/>
              </a:ext>
            </a:extLst>
          </p:cNvPr>
          <p:cNvSpPr/>
          <p:nvPr/>
        </p:nvSpPr>
        <p:spPr>
          <a:xfrm>
            <a:off x="119387" y="3453063"/>
            <a:ext cx="4242532" cy="17686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604CF-105D-0369-602C-816E9739FCCC}"/>
              </a:ext>
            </a:extLst>
          </p:cNvPr>
          <p:cNvSpPr/>
          <p:nvPr/>
        </p:nvSpPr>
        <p:spPr>
          <a:xfrm>
            <a:off x="4554420" y="3460006"/>
            <a:ext cx="4583098" cy="17616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/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Ø"/>
                </a:pPr>
                <a:r>
                  <a:rPr lang="en-US" sz="3000" b="1" dirty="0"/>
                  <a:t>Comparison criteria: different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000" b="1" dirty="0"/>
                  <a:t> in the GT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000" b="1" dirty="0"/>
                  <a:t> for Pd segmentations.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C29BC-E2D4-C1E9-7010-F416E119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5578802"/>
                <a:ext cx="14246314" cy="596317"/>
              </a:xfrm>
              <a:prstGeom prst="rect">
                <a:avLst/>
              </a:prstGeom>
              <a:blipFill>
                <a:blip r:embed="rId2"/>
                <a:stretch>
                  <a:fillRect t="-12245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/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Note</a:t>
                </a:r>
                <a:r>
                  <a:rPr lang="en-US" sz="3200" dirty="0"/>
                  <a:t>: Error score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, is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/>
                  <a:t> features, as we are also interested in what shape statistics might be causing under- or over-segmentation.</a:t>
                </a:r>
                <a:endParaRPr lang="en-US" sz="3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8437C-B0E3-8BFD-880E-2DD8FE9C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" y="6636640"/>
                <a:ext cx="14246314" cy="1116075"/>
              </a:xfrm>
              <a:prstGeom prst="rect">
                <a:avLst/>
              </a:prstGeom>
              <a:blipFill>
                <a:blip r:embed="rId3"/>
                <a:stretch>
                  <a:fillRect l="-1113" t="-6557" r="-1369" b="-17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915DDA-7610-C6B9-87A0-0C4CCDB523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FA147-DCE2-7BE3-930D-13768C47AE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771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0" grpId="0" animBg="1"/>
      <p:bldP spid="13" grpId="0" animBg="1"/>
      <p:bldP spid="29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1D93-CE1E-6C69-207A-6DCE9CD3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29B75-0DDA-5BA0-8E6B-130D01489B0D}"/>
              </a:ext>
            </a:extLst>
          </p:cNvPr>
          <p:cNvSpPr txBox="1"/>
          <p:nvPr/>
        </p:nvSpPr>
        <p:spPr>
          <a:xfrm>
            <a:off x="228599" y="1585643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(5)</a:t>
            </a:r>
            <a:endParaRPr 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635FE-A19B-FC96-C8E2-5CBA3CEC334F}"/>
              </a:ext>
            </a:extLst>
          </p:cNvPr>
          <p:cNvSpPr txBox="1"/>
          <p:nvPr/>
        </p:nvSpPr>
        <p:spPr>
          <a:xfrm>
            <a:off x="228598" y="2587048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Explanatory (causal) analyses (contd.):</a:t>
            </a:r>
            <a:endParaRPr lang="en-US" sz="3000" dirty="0"/>
          </a:p>
        </p:txBody>
      </p:sp>
      <p:pic>
        <p:nvPicPr>
          <p:cNvPr id="7" name="Picture 6" descr="A diagram of a curve&#10;&#10;AI-generated content may be incorrect.">
            <a:extLst>
              <a:ext uri="{FF2B5EF4-FFF2-40B4-BE49-F238E27FC236}">
                <a16:creationId xmlns:a16="http://schemas.microsoft.com/office/drawing/2014/main" id="{06AE1F58-7C57-FAA1-EC84-06F3F87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1" y="3319056"/>
            <a:ext cx="6876930" cy="353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80F5A-14C2-214B-1F70-7602585C078A}"/>
              </a:ext>
            </a:extLst>
          </p:cNvPr>
          <p:cNvSpPr txBox="1"/>
          <p:nvPr/>
        </p:nvSpPr>
        <p:spPr>
          <a:xfrm>
            <a:off x="7670594" y="4306444"/>
            <a:ext cx="677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Correlation</a:t>
            </a:r>
          </a:p>
          <a:p>
            <a:pPr lvl="1"/>
            <a:endParaRPr lang="en-US" sz="3000" dirty="0"/>
          </a:p>
          <a:p>
            <a:pPr marL="514350" indent="-514350">
              <a:buAutoNum type="arabicPeriod"/>
            </a:pPr>
            <a:r>
              <a:rPr lang="en-US" sz="3000" dirty="0"/>
              <a:t>Regression </a:t>
            </a:r>
            <a:r>
              <a:rPr lang="en-US" sz="2500" dirty="0"/>
              <a:t>(e.g. Simple Linear Regression)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C27F6-D100-C746-831C-B9AFB7772BC6}"/>
              </a:ext>
            </a:extLst>
          </p:cNvPr>
          <p:cNvSpPr/>
          <p:nvPr/>
        </p:nvSpPr>
        <p:spPr>
          <a:xfrm>
            <a:off x="7519739" y="3368065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4EDA-AD49-4FA7-DAE7-48164164C671}"/>
              </a:ext>
            </a:extLst>
          </p:cNvPr>
          <p:cNvSpPr/>
          <p:nvPr/>
        </p:nvSpPr>
        <p:spPr>
          <a:xfrm>
            <a:off x="7519737" y="4138087"/>
            <a:ext cx="6925565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6D88-DD9B-1411-EC83-162D3B7769AD}"/>
              </a:ext>
            </a:extLst>
          </p:cNvPr>
          <p:cNvSpPr txBox="1"/>
          <p:nvPr/>
        </p:nvSpPr>
        <p:spPr>
          <a:xfrm>
            <a:off x="6779795" y="3460978"/>
            <a:ext cx="5516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Comparison techniques: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1AB19-EE86-D2FE-7970-7E861D15A0F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3BB9D-FEAD-2868-2BA5-C959568E9DC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627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8083-944C-2AFC-2B80-CE6F0A2F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1246A0-59B5-2AED-F9F9-DB5322DF6DB0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(6)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4486B-DEEF-4F7C-2039-F709EBAFCBF8}"/>
              </a:ext>
            </a:extLst>
          </p:cNvPr>
          <p:cNvSpPr txBox="1"/>
          <p:nvPr/>
        </p:nvSpPr>
        <p:spPr>
          <a:xfrm>
            <a:off x="0" y="4185530"/>
            <a:ext cx="43073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Measures of anisotropy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D518B-E34F-0021-B106-259F7F3FA946}"/>
              </a:ext>
            </a:extLst>
          </p:cNvPr>
          <p:cNvSpPr txBox="1"/>
          <p:nvPr/>
        </p:nvSpPr>
        <p:spPr>
          <a:xfrm>
            <a:off x="6882062" y="4185530"/>
            <a:ext cx="5895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Features of shape-based complexity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A1B8-4E81-C7E7-E7DC-760DD68ECC38}"/>
              </a:ext>
            </a:extLst>
          </p:cNvPr>
          <p:cNvCxnSpPr>
            <a:cxnSpLocks/>
          </p:cNvCxnSpPr>
          <p:nvPr/>
        </p:nvCxnSpPr>
        <p:spPr>
          <a:xfrm>
            <a:off x="6521116" y="4114800"/>
            <a:ext cx="0" cy="2141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8D476-E7EA-C8F4-1A01-261C03C34C91}"/>
              </a:ext>
            </a:extLst>
          </p:cNvPr>
          <p:cNvSpPr txBox="1"/>
          <p:nvPr/>
        </p:nvSpPr>
        <p:spPr>
          <a:xfrm>
            <a:off x="553452" y="4819566"/>
            <a:ext cx="55826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Anisotropy</a:t>
            </a:r>
            <a:r>
              <a:rPr lang="en-US" dirty="0"/>
              <a:t>: The </a:t>
            </a:r>
            <a:r>
              <a:rPr lang="en-US" dirty="0" err="1"/>
              <a:t>elongatedness</a:t>
            </a:r>
            <a:r>
              <a:rPr lang="en-US" dirty="0"/>
              <a:t> (non-symmetry) of the 3D shape as a whole.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C891E-C703-5106-236B-C372305B3EE1}"/>
              </a:ext>
            </a:extLst>
          </p:cNvPr>
          <p:cNvSpPr txBox="1"/>
          <p:nvPr/>
        </p:nvSpPr>
        <p:spPr>
          <a:xfrm>
            <a:off x="7382308" y="4705601"/>
            <a:ext cx="69121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Exploratory, based on results. I want to follow a similar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Saporta et al 2022 paper [7] features.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0C669-7933-3DD1-89B9-A967E7E5D923}"/>
              </a:ext>
            </a:extLst>
          </p:cNvPr>
          <p:cNvSpPr txBox="1"/>
          <p:nvPr/>
        </p:nvSpPr>
        <p:spPr>
          <a:xfrm>
            <a:off x="223727" y="2673591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Features of interest: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82162-9A21-CC12-EA39-2E410A1249F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A662D-322A-AC93-A7C3-257CDC3DF67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185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B2F1-F009-B7BF-99DB-9279692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F2E-98FB-53D6-75E2-A804C8FC1606}"/>
              </a:ext>
            </a:extLst>
          </p:cNvPr>
          <p:cNvSpPr txBox="1"/>
          <p:nvPr/>
        </p:nvSpPr>
        <p:spPr>
          <a:xfrm>
            <a:off x="228599" y="1477576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(7)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F6C7F-1CD5-CC6F-D827-FEB09BFA0247}"/>
              </a:ext>
            </a:extLst>
          </p:cNvPr>
          <p:cNvSpPr txBox="1"/>
          <p:nvPr/>
        </p:nvSpPr>
        <p:spPr>
          <a:xfrm>
            <a:off x="223727" y="2555043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521B-8BCF-45BA-7F00-47C28F94DB82}"/>
              </a:ext>
            </a:extLst>
          </p:cNvPr>
          <p:cNvSpPr txBox="1"/>
          <p:nvPr/>
        </p:nvSpPr>
        <p:spPr>
          <a:xfrm>
            <a:off x="372978" y="3422302"/>
            <a:ext cx="12573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i. Sphericity</a:t>
            </a:r>
            <a:r>
              <a:rPr lang="en-US" dirty="0"/>
              <a:t>: How closely does a 3D shape resemble a sphere?</a:t>
            </a:r>
          </a:p>
        </p:txBody>
      </p:sp>
      <p:pic>
        <p:nvPicPr>
          <p:cNvPr id="10" name="Picture 9" descr="A diagram of a surface area and a surface area&#10;&#10;AI-generated content may be incorrect.">
            <a:extLst>
              <a:ext uri="{FF2B5EF4-FFF2-40B4-BE49-F238E27FC236}">
                <a16:creationId xmlns:a16="http://schemas.microsoft.com/office/drawing/2014/main" id="{25F21F03-09DA-BA3D-F602-213D850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4" y="4114800"/>
            <a:ext cx="5393154" cy="355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759D69-D047-8B2E-5DEA-58961FFD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1019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461E38-D7E5-5625-C85E-222753034435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08681-1544-EEC5-76B3-D0668574129E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𝑠𝑝h𝑒𝑟𝑖𝑐𝑖𝑡𝑦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9D965C-441F-B646-560E-C158C314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54F299-8FDA-F000-AAA8-9A0DD89A6B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CB59-E85E-9A00-8CC8-4C166F30E5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218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95B-8B47-E102-34B9-6EFA4A6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A7974-7568-E57D-1DD5-02404776F554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(8)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E9EE-91F1-D642-6E82-CF84B6C74CD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1. Features of interest – measures of anisotropy (contd.):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6819-E8B8-1586-83DB-42B87FA7B6D2}"/>
              </a:ext>
            </a:extLst>
          </p:cNvPr>
          <p:cNvSpPr txBox="1"/>
          <p:nvPr/>
        </p:nvSpPr>
        <p:spPr>
          <a:xfrm>
            <a:off x="228599" y="3084069"/>
            <a:ext cx="141611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ii. Relative surface area excess (RSAE)</a:t>
            </a:r>
            <a:r>
              <a:rPr lang="en-US" dirty="0"/>
              <a:t>: Ratio of </a:t>
            </a:r>
            <a:r>
              <a:rPr lang="en-US" b="1" dirty="0"/>
              <a:t>excessive</a:t>
            </a:r>
            <a:r>
              <a:rPr lang="en-US" dirty="0"/>
              <a:t> surface area of given 3D geometry, relative to that of largest sphere that can fit completely within the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/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𝐸𝑥𝑐𝑒𝑠𝑠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𝑙𝑎𝑟𝑔𝑒𝑠𝑡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𝑠𝑝h𝑒𝑟𝑒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FC074D-C24D-EFD1-E0BE-7A54D61F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29" y="5764506"/>
                <a:ext cx="8086151" cy="923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C6C7ED-FD19-41B9-4F7D-6272CD10EB7E}"/>
              </a:ext>
            </a:extLst>
          </p:cNvPr>
          <p:cNvSpPr/>
          <p:nvPr/>
        </p:nvSpPr>
        <p:spPr>
          <a:xfrm>
            <a:off x="6057442" y="4557623"/>
            <a:ext cx="4126829" cy="770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8CBD1-18A6-2B73-FDA6-46440F0EF701}"/>
              </a:ext>
            </a:extLst>
          </p:cNvPr>
          <p:cNvSpPr/>
          <p:nvPr/>
        </p:nvSpPr>
        <p:spPr>
          <a:xfrm>
            <a:off x="6057440" y="5327645"/>
            <a:ext cx="8332330" cy="1900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/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𝑅𝑆𝐴𝐸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4D314-FA6F-67A0-9500-3537A7EF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42" y="4702892"/>
                <a:ext cx="41268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large sphere&#10;&#10;AI-generated content may be incorrect.">
            <a:extLst>
              <a:ext uri="{FF2B5EF4-FFF2-40B4-BE49-F238E27FC236}">
                <a16:creationId xmlns:a16="http://schemas.microsoft.com/office/drawing/2014/main" id="{8C78E203-E1B4-CF41-6229-AB48EED6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" y="4344138"/>
            <a:ext cx="5315712" cy="2840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4BE22-CE7B-73C6-053C-A5E8AE6E1F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E2CCB-5508-9EB0-F2F1-092492E422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6670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FF3B-9C6D-7AA1-17D8-7A877EC0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91F148-7722-E73B-2A2B-9DFA5974C4A5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(9)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5E8B2-D92B-1FE3-747E-48A88456FDCD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complexity: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8C46A-C566-7104-722D-E7360A19B25A}"/>
              </a:ext>
            </a:extLst>
          </p:cNvPr>
          <p:cNvSpPr txBox="1"/>
          <p:nvPr/>
        </p:nvSpPr>
        <p:spPr>
          <a:xfrm>
            <a:off x="709863" y="308406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heavily by Saporta et al 2022 paper [7]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although they used saliency maps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E3EFE-CCE5-DB4F-EE2C-E8D77B598620}"/>
              </a:ext>
            </a:extLst>
          </p:cNvPr>
          <p:cNvSpPr txBox="1"/>
          <p:nvPr/>
        </p:nvSpPr>
        <p:spPr>
          <a:xfrm>
            <a:off x="709863" y="3744949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followed an exploratory approach – I want to do the same.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4E3F-080E-9DF2-4AB8-3078E93461CD}"/>
              </a:ext>
            </a:extLst>
          </p:cNvPr>
          <p:cNvSpPr txBox="1"/>
          <p:nvPr/>
        </p:nvSpPr>
        <p:spPr>
          <a:xfrm>
            <a:off x="709862" y="4337706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exactly sure what features are the best – without some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DF4-58DF-0420-CB88-F4F5BAA7FE48}"/>
              </a:ext>
            </a:extLst>
          </p:cNvPr>
          <p:cNvSpPr txBox="1"/>
          <p:nvPr/>
        </p:nvSpPr>
        <p:spPr>
          <a:xfrm>
            <a:off x="709861" y="4930463"/>
            <a:ext cx="13679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the features in the Saporta et al 2022 [7] paper as a placeholder/ comparison.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BE44-84C9-DD9C-68A4-54888D994A0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156DA-10AE-7252-304C-00411F4937F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1501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A03F-246E-490E-D3FB-5A0A7E38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1BCD3-1C14-B3CA-90C7-33C7BDE8593D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Q2: </a:t>
            </a:r>
            <a:r>
              <a:rPr lang="en-US" sz="3600" b="1" dirty="0"/>
              <a:t>Organ-wise characterization of more nuanced errors (10)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A0B4D-D235-1C8C-9E03-BF576A300F62}"/>
              </a:ext>
            </a:extLst>
          </p:cNvPr>
          <p:cNvSpPr txBox="1"/>
          <p:nvPr/>
        </p:nvSpPr>
        <p:spPr>
          <a:xfrm>
            <a:off x="228599" y="2266372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Features of interest – shape-based complexity (contd.):</a:t>
            </a:r>
            <a:endParaRPr lang="en-US" sz="3000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390B5A84-BDD1-838A-D802-D76971B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5" y="3010089"/>
            <a:ext cx="8315430" cy="4650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664C0-F3F8-9B89-9102-076A4C7F774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3B49-6214-DD11-5886-7E8581211315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01039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F14D-D30D-F5C5-DBAA-1CC7930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25BE-C3A3-F764-3E77-4C9AE36857BE}"/>
              </a:ext>
            </a:extLst>
          </p:cNvPr>
          <p:cNvSpPr txBox="1"/>
          <p:nvPr/>
        </p:nvSpPr>
        <p:spPr>
          <a:xfrm>
            <a:off x="3526971" y="129892"/>
            <a:ext cx="110054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How is our </a:t>
            </a:r>
            <a:r>
              <a:rPr lang="en-US" sz="2900" b="1" u="sng" dirty="0">
                <a:solidFill>
                  <a:srgbClr val="C10F3A"/>
                </a:solidFill>
                <a:latin typeface="Arial"/>
                <a:cs typeface="Arial"/>
              </a:rPr>
              <a:t>Phase 1</a:t>
            </a:r>
            <a:r>
              <a:rPr lang="en-US" sz="2900" dirty="0">
                <a:solidFill>
                  <a:srgbClr val="C10F3A"/>
                </a:solidFill>
                <a:latin typeface="Arial"/>
                <a:cs typeface="Arial"/>
              </a:rPr>
              <a:t> different from literature?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1EB3-ECA1-6DEA-DA23-BE94924EE199}"/>
              </a:ext>
            </a:extLst>
          </p:cNvPr>
          <p:cNvSpPr txBox="1"/>
          <p:nvPr/>
        </p:nvSpPr>
        <p:spPr>
          <a:xfrm>
            <a:off x="3777342" y="769441"/>
            <a:ext cx="1051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Putting our “What” and “How” in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EA83B-8406-A083-792E-91F36DDFE56F}"/>
              </a:ext>
            </a:extLst>
          </p:cNvPr>
          <p:cNvSpPr txBox="1"/>
          <p:nvPr/>
        </p:nvSpPr>
        <p:spPr>
          <a:xfrm>
            <a:off x="228599" y="1585643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</a:t>
            </a:r>
            <a:endParaRPr 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5B8A-C8AA-CC6A-5777-6FE9FBC2D284}"/>
              </a:ext>
            </a:extLst>
          </p:cNvPr>
          <p:cNvSpPr txBox="1"/>
          <p:nvPr/>
        </p:nvSpPr>
        <p:spPr>
          <a:xfrm>
            <a:off x="228599" y="3228998"/>
            <a:ext cx="5566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State-of-the-art (segmentation QA)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00839-206E-10E1-71B0-AD8DE4AA331D}"/>
              </a:ext>
            </a:extLst>
          </p:cNvPr>
          <p:cNvSpPr txBox="1"/>
          <p:nvPr/>
        </p:nvSpPr>
        <p:spPr>
          <a:xfrm>
            <a:off x="7170825" y="3228998"/>
            <a:ext cx="7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Phase 1 (extent of under-/ over-segmentation)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22673-C838-20FE-E5EC-BE4C52BE6103}"/>
              </a:ext>
            </a:extLst>
          </p:cNvPr>
          <p:cNvCxnSpPr>
            <a:cxnSpLocks/>
          </p:cNvCxnSpPr>
          <p:nvPr/>
        </p:nvCxnSpPr>
        <p:spPr>
          <a:xfrm>
            <a:off x="7399421" y="3079491"/>
            <a:ext cx="0" cy="4692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organ and liver&#10;&#10;AI-generated content may be incorrect.">
            <a:extLst>
              <a:ext uri="{FF2B5EF4-FFF2-40B4-BE49-F238E27FC236}">
                <a16:creationId xmlns:a16="http://schemas.microsoft.com/office/drawing/2014/main" id="{C12062DA-7BCF-EEAB-FDD3-3DC5B3D9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" y="3791603"/>
            <a:ext cx="7081044" cy="2907851"/>
          </a:xfrm>
          <a:prstGeom prst="rect">
            <a:avLst/>
          </a:prstGeom>
        </p:spPr>
      </p:pic>
      <p:pic>
        <p:nvPicPr>
          <p:cNvPr id="8" name="Picture 7" descr="A diagram of organ and organ&#10;&#10;AI-generated content may be incorrect.">
            <a:extLst>
              <a:ext uri="{FF2B5EF4-FFF2-40B4-BE49-F238E27FC236}">
                <a16:creationId xmlns:a16="http://schemas.microsoft.com/office/drawing/2014/main" id="{B6ECC99C-C5BE-BD32-8C48-882DB3A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69" y="3932611"/>
            <a:ext cx="5512787" cy="3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E0FD-A8C5-4874-5E0D-13F1F75C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D59C2-8555-E392-A39D-0282F8188DDF}"/>
              </a:ext>
            </a:extLst>
          </p:cNvPr>
          <p:cNvSpPr txBox="1"/>
          <p:nvPr/>
        </p:nvSpPr>
        <p:spPr>
          <a:xfrm>
            <a:off x="228599" y="1430322"/>
            <a:ext cx="1406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A694F-BDEF-284E-0CEB-5D98C4D5CBBE}"/>
              </a:ext>
            </a:extLst>
          </p:cNvPr>
          <p:cNvSpPr txBox="1"/>
          <p:nvPr/>
        </p:nvSpPr>
        <p:spPr>
          <a:xfrm>
            <a:off x="228600" y="2460535"/>
            <a:ext cx="6232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Goal: </a:t>
            </a:r>
            <a:r>
              <a:rPr lang="en-US" sz="3200" dirty="0"/>
              <a:t>Develop a combined metric of </a:t>
            </a:r>
            <a:r>
              <a:rPr lang="en-US" sz="3200" b="1" u="sng" dirty="0"/>
              <a:t>1. anisotropy</a:t>
            </a:r>
            <a:r>
              <a:rPr lang="en-US" sz="3200" dirty="0"/>
              <a:t> and </a:t>
            </a:r>
            <a:r>
              <a:rPr lang="en-US" sz="3200" b="1" u="sng" dirty="0"/>
              <a:t>2. direction</a:t>
            </a:r>
            <a:r>
              <a:rPr lang="en-US" sz="3200" dirty="0"/>
              <a:t> of the aforementioned anisotropy </a:t>
            </a:r>
            <a:r>
              <a:rPr lang="en-US" sz="3200" b="1" dirty="0"/>
              <a:t>relative to the organ</a:t>
            </a:r>
            <a:r>
              <a:rPr lang="en-US" sz="3200" dirty="0"/>
              <a:t>.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/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000" b="1" i="1" dirty="0"/>
                  <a:t>Shape preservation metric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dirty="0"/>
                  <a:t>.</a:t>
                </a:r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CB7F9-10CC-AD0F-7BD6-46509962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7" y="4729066"/>
                <a:ext cx="5942452" cy="584775"/>
              </a:xfrm>
              <a:prstGeom prst="rect">
                <a:avLst/>
              </a:prstGeom>
              <a:blipFill>
                <a:blip r:embed="rId2"/>
                <a:stretch>
                  <a:fillRect l="-205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a diagram&#10;&#10;AI-generated content may be incorrect.">
            <a:extLst>
              <a:ext uri="{FF2B5EF4-FFF2-40B4-BE49-F238E27FC236}">
                <a16:creationId xmlns:a16="http://schemas.microsoft.com/office/drawing/2014/main" id="{A02D1D4D-7A5F-F968-4649-98443D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"/>
          <a:stretch>
            <a:fillRect/>
          </a:stretch>
        </p:blipFill>
        <p:spPr>
          <a:xfrm>
            <a:off x="7495674" y="2269832"/>
            <a:ext cx="7134726" cy="550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55817-A82C-CE5E-D8DD-31031CE98DA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4A871-E7D5-2FAB-64E4-62B37644370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49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2EE-B63D-747B-D4DC-72706AA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64557D-62A2-50AA-47D8-56A398CB8701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(2)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D4F59-064E-2AF6-639A-590E425F449C}"/>
              </a:ext>
            </a:extLst>
          </p:cNvPr>
          <p:cNvSpPr txBox="1"/>
          <p:nvPr/>
        </p:nvSpPr>
        <p:spPr>
          <a:xfrm>
            <a:off x="133564" y="2328249"/>
            <a:ext cx="14270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1: </a:t>
            </a:r>
            <a:r>
              <a:rPr lang="en-US" sz="3000" dirty="0"/>
              <a:t>Tensor representation of the 3D geometry.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D6A0-AF50-3882-3A96-B13D859F7928}"/>
              </a:ext>
            </a:extLst>
          </p:cNvPr>
          <p:cNvSpPr txBox="1"/>
          <p:nvPr/>
        </p:nvSpPr>
        <p:spPr>
          <a:xfrm>
            <a:off x="359595" y="3041581"/>
            <a:ext cx="1427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tensor represents: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Direction of maximum elongation</a:t>
            </a:r>
          </a:p>
          <a:p>
            <a:pPr marL="1167460" lvl="1" indent="-514350">
              <a:buFont typeface="+mj-lt"/>
              <a:buAutoNum type="arabicPeriod"/>
            </a:pPr>
            <a:r>
              <a:rPr lang="en-US" sz="2400" dirty="0"/>
              <a:t>How elongated the shape is in each axis (x, y, 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/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from the shape tensor:</a:t>
                </a:r>
              </a:p>
              <a:p>
                <a:endParaRPr lang="en-US" sz="500" dirty="0"/>
              </a:p>
              <a:p>
                <a:pPr marL="1110310" lvl="1" indent="-457200"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C00000"/>
                    </a:solidFill>
                  </a:rPr>
                  <a:t>[Note: Detailed math provided in protocol]</a:t>
                </a:r>
              </a:p>
              <a:p>
                <a:pPr lvl="1"/>
                <a:endParaRPr lang="en-US" sz="500" dirty="0">
                  <a:solidFill>
                    <a:srgbClr val="C00000"/>
                  </a:solidFill>
                </a:endParaRPr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b="1" i="1" dirty="0"/>
                  <a:t> </a:t>
                </a:r>
                <a:r>
                  <a:rPr lang="en-US" sz="2200" dirty="0"/>
                  <a:t>provide the directions of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endParaRPr lang="en-US" sz="500" dirty="0"/>
              </a:p>
              <a:p>
                <a:pPr marL="111031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provide the magnitude of elongation along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4C14-3AFC-FF2E-164C-44E34550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5" y="4632363"/>
                <a:ext cx="8373439" cy="2015936"/>
              </a:xfrm>
              <a:prstGeom prst="rect">
                <a:avLst/>
              </a:prstGeom>
              <a:blipFill>
                <a:blip r:embed="rId2"/>
                <a:stretch>
                  <a:fillRect l="-873" t="-2115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hexagon with black letters and a black arrow&#10;&#10;AI-generated content may be incorrect.">
            <a:extLst>
              <a:ext uri="{FF2B5EF4-FFF2-40B4-BE49-F238E27FC236}">
                <a16:creationId xmlns:a16="http://schemas.microsoft.com/office/drawing/2014/main" id="{EA07E034-E6AE-6536-F720-CBEAF44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27" y="2338090"/>
            <a:ext cx="3513762" cy="2495872"/>
          </a:xfrm>
          <a:prstGeom prst="rect">
            <a:avLst/>
          </a:prstGeom>
        </p:spPr>
      </p:pic>
      <p:pic>
        <p:nvPicPr>
          <p:cNvPr id="13" name="Picture 12" descr="A diagram of a tube with a diagram of a line&#10;&#10;AI-generated content may be incorrect.">
            <a:extLst>
              <a:ext uri="{FF2B5EF4-FFF2-40B4-BE49-F238E27FC236}">
                <a16:creationId xmlns:a16="http://schemas.microsoft.com/office/drawing/2014/main" id="{59E338C6-F1A8-95F5-44E2-988AA27A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74" y="5336142"/>
            <a:ext cx="5346489" cy="222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2AB8-EB75-3DD5-C228-3CCBBF18145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BF23-B233-4F16-27A0-ED9BE649E4DC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3132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F8B-6426-5AC0-E57D-F0193C8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36749-BBFE-1241-A825-65E9110B8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45E7E-6484-A593-2E2F-C9574BF43D30}"/>
              </a:ext>
            </a:extLst>
          </p:cNvPr>
          <p:cNvSpPr txBox="1"/>
          <p:nvPr/>
        </p:nvSpPr>
        <p:spPr>
          <a:xfrm>
            <a:off x="133564" y="2328249"/>
            <a:ext cx="14156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Step 2: </a:t>
            </a:r>
            <a:r>
              <a:rPr lang="en-US" sz="3000" dirty="0"/>
              <a:t>Calculate absolute difference in deformation b/w </a:t>
            </a:r>
            <a:r>
              <a:rPr lang="en-US" sz="3000" i="1" dirty="0"/>
              <a:t>GT</a:t>
            </a:r>
            <a:r>
              <a:rPr lang="en-US" sz="3000" dirty="0"/>
              <a:t> and </a:t>
            </a:r>
            <a:r>
              <a:rPr lang="en-US" sz="3000" i="1" dirty="0"/>
              <a:t>Pd</a:t>
            </a:r>
            <a:r>
              <a:rPr lang="en-US" sz="3000" dirty="0"/>
              <a:t> segmentation.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/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𝐸𝑙𝑜𝑛𝑔𝑎𝑡𝑖𝑜𝑛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A9D81-C942-D9F6-6CC5-0F73B104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31455"/>
                <a:ext cx="4906704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/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𝑃𝑑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344AA-6516-C9D7-0BD9-1A2CA73B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5131910"/>
                <a:ext cx="8373439" cy="430887"/>
              </a:xfrm>
              <a:prstGeom prst="rect">
                <a:avLst/>
              </a:prstGeom>
              <a:blipFill>
                <a:blip r:embed="rId3"/>
                <a:stretch>
                  <a:fillRect l="-801" t="-7042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A17E64-73AD-F208-06FD-FFC9A6D4769E}"/>
              </a:ext>
            </a:extLst>
          </p:cNvPr>
          <p:cNvSpPr txBox="1"/>
          <p:nvPr/>
        </p:nvSpPr>
        <p:spPr>
          <a:xfrm>
            <a:off x="415309" y="3005848"/>
            <a:ext cx="689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not incorporated in this step, only magnitude of difference.</a:t>
            </a:r>
          </a:p>
        </p:txBody>
      </p:sp>
      <p:pic>
        <p:nvPicPr>
          <p:cNvPr id="12" name="Picture 11" descr="A comparison of the truth segmentation&#10;&#10;AI-generated content may be incorrect.">
            <a:extLst>
              <a:ext uri="{FF2B5EF4-FFF2-40B4-BE49-F238E27FC236}">
                <a16:creationId xmlns:a16="http://schemas.microsoft.com/office/drawing/2014/main" id="{CDCA9690-8E5C-4F58-6146-CF683A27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11" y="3005848"/>
            <a:ext cx="6657517" cy="46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A3265-1054-C640-42AB-8BA643AE68B9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59401-7B87-30D9-FA75-436881E889E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8174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D1CA-74CD-2D8C-4B1E-066F1E22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A04E-8AAF-76AE-93B1-5DF8363BB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(4)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D527-7D0D-9FEE-4A36-0F97918F741A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Find alignment b/w major axes of </a:t>
            </a:r>
            <a:r>
              <a:rPr lang="en-US" sz="2800" i="1" dirty="0"/>
              <a:t>GT</a:t>
            </a:r>
            <a:r>
              <a:rPr lang="en-US" sz="2800" dirty="0"/>
              <a:t> and </a:t>
            </a:r>
            <a:r>
              <a:rPr lang="en-US" sz="2800" i="1" dirty="0"/>
              <a:t>Pd</a:t>
            </a:r>
            <a:r>
              <a:rPr lang="en-US" sz="2800" dirty="0"/>
              <a:t> segmentation – </a:t>
            </a:r>
            <a:r>
              <a:rPr lang="en-US" sz="2800" b="1" i="1" dirty="0"/>
              <a:t>How aligned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/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𝐴𝑙𝑖𝑔𝑛𝑚𝑒𝑛𝑡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smtClean="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8E223-BA85-3398-AC3D-AD3E47E0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014747"/>
                <a:ext cx="6571118" cy="484556"/>
              </a:xfrm>
              <a:prstGeom prst="rect">
                <a:avLst/>
              </a:prstGeom>
              <a:blipFill>
                <a:blip r:embed="rId2"/>
                <a:stretch>
                  <a:fillRect l="-1206" t="-3797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848D5-4F7C-5E6F-A071-7FB814B58ECC}"/>
              </a:ext>
            </a:extLst>
          </p:cNvPr>
          <p:cNvSpPr txBox="1"/>
          <p:nvPr/>
        </p:nvSpPr>
        <p:spPr>
          <a:xfrm>
            <a:off x="415309" y="3253243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Note</a:t>
            </a:r>
            <a:r>
              <a:rPr lang="en-US" sz="2400" dirty="0"/>
              <a:t>: Direction incorporated in this step.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1844-E8E2-ADAA-DCF0-DEF50D9B25D2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B6E7-C32F-F146-EF28-B9C0E7944487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017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70DC-1A88-20A9-7BC6-661CE349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35582-AEE6-BA71-38A7-C58D7AAA14C5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36C-06D1-9DC1-2DBF-A191C7765892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Reporting elongation + alignment metrics + DSC/NSD/</a:t>
            </a:r>
            <a:r>
              <a:rPr lang="en-US" sz="2800" b="1" dirty="0" err="1"/>
              <a:t>IoU</a:t>
            </a:r>
            <a:r>
              <a:rPr lang="en-US" sz="2800" b="1" dirty="0"/>
              <a:t>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/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magnitude of elongation, and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5E99E1-0D1C-271D-FD11-228246B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714908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DD6C41-C026-7219-FC2F-09E248F75FB1}"/>
              </a:ext>
            </a:extLst>
          </p:cNvPr>
          <p:cNvSpPr txBox="1"/>
          <p:nvPr/>
        </p:nvSpPr>
        <p:spPr>
          <a:xfrm>
            <a:off x="415309" y="3084184"/>
            <a:ext cx="68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/>
              <a:t>DSC/NSD/</a:t>
            </a:r>
            <a:r>
              <a:rPr lang="en-US" sz="2400" b="1" i="1" dirty="0" err="1"/>
              <a:t>IoU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 overlap,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/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 for alignment of elongation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E9300A-2E09-4DB2-694E-991E85CB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5632"/>
                <a:ext cx="4875882" cy="461665"/>
              </a:xfrm>
              <a:prstGeom prst="rect">
                <a:avLst/>
              </a:prstGeom>
              <a:blipFill>
                <a:blip r:embed="rId3"/>
                <a:stretch>
                  <a:fillRect l="-1625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4F7301-F120-39BA-8618-9C1C127ED982}"/>
              </a:ext>
            </a:extLst>
          </p:cNvPr>
          <p:cNvSpPr txBox="1"/>
          <p:nvPr/>
        </p:nvSpPr>
        <p:spPr>
          <a:xfrm>
            <a:off x="857098" y="4976356"/>
            <a:ext cx="487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between GT and Pd segmentation.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FB5F-9CA3-6354-224D-A09EA8D88867}"/>
              </a:ext>
            </a:extLst>
          </p:cNvPr>
          <p:cNvSpPr txBox="1"/>
          <p:nvPr/>
        </p:nvSpPr>
        <p:spPr>
          <a:xfrm>
            <a:off x="143838" y="6286888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Can be reported per-organ like we do DSC.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55F08-9EB9-E6BA-5EF5-D7147319DDDF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But, </a:t>
            </a: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impossible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impossible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0039-6A5A-1D4D-7E3E-4E4D6A3EA471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98BA-3D60-FF29-6FBA-804ABDE8547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255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  <p:bldP spid="10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70C8-9494-F954-E01C-CD2E9178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08073A-677A-DABD-5DCD-7FB9D8442D8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Q3: </a:t>
            </a:r>
            <a:r>
              <a:rPr lang="en-US" sz="3600" b="1" dirty="0"/>
              <a:t>Magnitude &amp; direction of error relative to the organ (5)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E616B-FF84-B420-49A0-979075FD2CA8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Bringing all the components together: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/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1A048E-7CB7-1F97-5D49-8911A2F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993136"/>
                <a:ext cx="6571118" cy="461665"/>
              </a:xfrm>
              <a:prstGeom prst="rect">
                <a:avLst/>
              </a:prstGeom>
              <a:blipFill>
                <a:blip r:embed="rId2"/>
                <a:stretch>
                  <a:fillRect l="-1206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/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Shape preservation metric,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.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𝑃𝑑</m:t>
                            </m:r>
                          </m:sub>
                        </m:sSub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p>
                    </m:sSup>
                    <m:r>
                      <m:rPr>
                        <m:nor/>
                      </m:rPr>
                      <a:rPr lang="en-US" sz="2400"/>
                      <m:t>|​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D96AC-597F-7EF4-AB37-6AAF4C6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101509"/>
                <a:ext cx="11348601" cy="493981"/>
              </a:xfrm>
              <a:prstGeom prst="rect">
                <a:avLst/>
              </a:prstGeom>
              <a:blipFill>
                <a:blip r:embed="rId3"/>
                <a:stretch>
                  <a:fillRect l="-806" t="-617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/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perfectly preserved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499E7-0500-5EB0-038D-3A303DD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454801"/>
                <a:ext cx="8813850" cy="461665"/>
              </a:xfrm>
              <a:prstGeom prst="rect">
                <a:avLst/>
              </a:prstGeom>
              <a:blipFill>
                <a:blip r:embed="rId4"/>
                <a:stretch>
                  <a:fillRect l="-20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906EE3-9B88-DD77-BD8A-24EF46EDC34E}"/>
              </a:ext>
            </a:extLst>
          </p:cNvPr>
          <p:cNvSpPr txBox="1"/>
          <p:nvPr/>
        </p:nvSpPr>
        <p:spPr>
          <a:xfrm>
            <a:off x="143838" y="6998494"/>
            <a:ext cx="1435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Comparative</a:t>
            </a:r>
            <a:r>
              <a:rPr lang="en-US" sz="2400" dirty="0"/>
              <a:t> or </a:t>
            </a:r>
            <a:r>
              <a:rPr lang="en-US" sz="2400" b="1" u="sng" dirty="0"/>
              <a:t>explanatory (causal)</a:t>
            </a:r>
            <a:r>
              <a:rPr lang="en-US" sz="2400" dirty="0"/>
              <a:t> analyses possible </a:t>
            </a:r>
            <a:r>
              <a:rPr lang="en-US" sz="2400" dirty="0">
                <a:sym typeface="Wingdings" panose="05000000000000000000" pitchFamily="2" charset="2"/>
              </a:rPr>
              <a:t> because </a:t>
            </a:r>
            <a:r>
              <a:rPr lang="en-US" sz="2400" b="1" u="sng" dirty="0">
                <a:sym typeface="Wingdings" panose="05000000000000000000" pitchFamily="2" charset="2"/>
              </a:rPr>
              <a:t>correlation/ regression possible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/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when shape is completely lost b/w </a:t>
                </a:r>
                <a:r>
                  <a:rPr lang="en-US" sz="2400" i="1" dirty="0">
                    <a:sym typeface="Wingdings" panose="05000000000000000000" pitchFamily="2" charset="2"/>
                  </a:rPr>
                  <a:t>GT</a:t>
                </a:r>
                <a:r>
                  <a:rPr lang="en-US" sz="2400" dirty="0">
                    <a:sym typeface="Wingdings" panose="05000000000000000000" pitchFamily="2" charset="2"/>
                  </a:rPr>
                  <a:t> and </a:t>
                </a:r>
                <a:r>
                  <a:rPr lang="en-US" sz="2400" i="1" dirty="0">
                    <a:sym typeface="Wingdings" panose="05000000000000000000" pitchFamily="2" charset="2"/>
                  </a:rPr>
                  <a:t>Pd</a:t>
                </a:r>
                <a:r>
                  <a:rPr lang="en-US" sz="2400" dirty="0">
                    <a:sym typeface="Wingdings" panose="05000000000000000000" pitchFamily="2" charset="2"/>
                  </a:rPr>
                  <a:t> segmentations.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AB9A3-3079-5F36-0D8A-A78419375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12" y="4916466"/>
                <a:ext cx="8813850" cy="461665"/>
              </a:xfrm>
              <a:prstGeom prst="rect">
                <a:avLst/>
              </a:prstGeom>
              <a:blipFill>
                <a:blip r:embed="rId5"/>
                <a:stretch>
                  <a:fillRect l="-2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C692F-5AA3-F7E8-1158-654E7D83A89C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C9160-18E1-120B-CFE2-811621D9CD68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495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861-908D-4560-7125-A2D5BE7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28338-F102-FB5E-42A1-61755D0797E0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4B400-DCA9-AFFA-1A5D-B775DD897B0F}"/>
              </a:ext>
            </a:extLst>
          </p:cNvPr>
          <p:cNvSpPr txBox="1"/>
          <p:nvPr/>
        </p:nvSpPr>
        <p:spPr>
          <a:xfrm>
            <a:off x="133564" y="2328249"/>
            <a:ext cx="1415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Which organ-specific features are scalable – and by how much?</a:t>
            </a:r>
            <a:endParaRPr 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/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  <a:r>
                  <a:rPr lang="en-US" sz="2400" dirty="0"/>
                  <a:t>I have managed to come up with a good metric that unifies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64C6D3-1AA1-1B30-0DFA-3247667C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3313134"/>
                <a:ext cx="13526722" cy="461665"/>
              </a:xfrm>
              <a:prstGeom prst="rect">
                <a:avLst/>
              </a:prstGeom>
              <a:blipFill>
                <a:blip r:embed="rId2"/>
                <a:stretch>
                  <a:fillRect l="-67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/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 progress: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𝐷𝑆𝐶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controls to what extent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to be used.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1A96D-9969-CA5D-6244-59DDBD29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9" y="4343642"/>
                <a:ext cx="13526722" cy="461665"/>
              </a:xfrm>
              <a:prstGeom prst="rect">
                <a:avLst/>
              </a:prstGeom>
              <a:blipFill>
                <a:blip r:embed="rId3"/>
                <a:stretch>
                  <a:fillRect l="-67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BD4991-AE1C-7F53-5BF8-B4BDB6FD61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8D20-6C9C-2AFD-F0F3-9417E8DB123E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8847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661-5E63-FDFF-E0D4-88BCFB97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A65D5F-2354-3CB3-1422-651BAC779E2A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/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1: </a:t>
                </a:r>
                <a:r>
                  <a:rPr lang="en-US" sz="2800" dirty="0"/>
                  <a:t>Fit a Gaussian mixture model (GMM) to the error score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) per organ. Subsequently, find optimal number of components (N) in the GMM-fitted data.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E1686E-132C-871E-D0AA-B35CDA7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7" y="2433283"/>
                <a:ext cx="14156010" cy="954107"/>
              </a:xfrm>
              <a:prstGeom prst="rect">
                <a:avLst/>
              </a:prstGeom>
              <a:blipFill>
                <a:blip r:embed="rId2"/>
                <a:stretch>
                  <a:fillRect l="-904" t="-5732" r="-60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graph with numbers&#10;&#10;AI-generated content may be incorrect.">
            <a:extLst>
              <a:ext uri="{FF2B5EF4-FFF2-40B4-BE49-F238E27FC236}">
                <a16:creationId xmlns:a16="http://schemas.microsoft.com/office/drawing/2014/main" id="{271FC0D9-4541-316F-53A4-4DD16850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8" y="3970051"/>
            <a:ext cx="5243750" cy="2705775"/>
          </a:xfrm>
          <a:prstGeom prst="rect">
            <a:avLst/>
          </a:prstGeom>
        </p:spPr>
      </p:pic>
      <p:pic>
        <p:nvPicPr>
          <p:cNvPr id="11" name="Picture 10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AB3F6098-8887-3172-7B7A-01B869F5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09" y="3970051"/>
            <a:ext cx="5188449" cy="270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/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Example data</a:t>
                </a:r>
                <a:r>
                  <a:rPr lang="en-US" sz="2000" dirty="0"/>
                  <a:t>: Histogram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EA1AD-8281-16E6-46FC-C87A921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16" y="6799999"/>
                <a:ext cx="4130211" cy="400110"/>
              </a:xfrm>
              <a:prstGeom prst="rect">
                <a:avLst/>
              </a:prstGeom>
              <a:blipFill>
                <a:blip r:embed="rId5"/>
                <a:stretch>
                  <a:fillRect l="-147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/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GMM fit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values (3 modes)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593CB-5C10-06F2-7DAA-2C6D6E72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27" y="6675827"/>
                <a:ext cx="4130211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E5790-06B4-ACE0-DE6D-4EC7DD6BB6BC}"/>
              </a:ext>
            </a:extLst>
          </p:cNvPr>
          <p:cNvCxnSpPr/>
          <p:nvPr/>
        </p:nvCxnSpPr>
        <p:spPr>
          <a:xfrm>
            <a:off x="6185043" y="5311739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F3BE96-DD83-F467-0928-8FA415B7FA6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6D91-757E-F312-4B5E-60BF275AF76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069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9E-A114-9DF9-1D1C-0A99A556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35E71-1DE4-B2B3-1218-45FC5C694467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/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2: </a:t>
                </a:r>
                <a:r>
                  <a:rPr lang="en-US" sz="2800" dirty="0"/>
                  <a:t>Extract shape-based features from each of the 3 components corresponding to “under,” “mixed” and “over” segmentation – based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en-US" sz="2800" dirty="0"/>
                  <a:t> combinations.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5C4B-9E52-CA5F-5B8E-D73C29DC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85" y="2433283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A756E-F332-D64F-D612-29599D8D660E}"/>
              </a:ext>
            </a:extLst>
          </p:cNvPr>
          <p:cNvSpPr txBox="1"/>
          <p:nvPr/>
        </p:nvSpPr>
        <p:spPr>
          <a:xfrm>
            <a:off x="482884" y="4512175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3: </a:t>
            </a:r>
            <a:r>
              <a:rPr lang="en-US" sz="2800" dirty="0"/>
              <a:t>Perform feature selection to find features that are most important in classifying “under,” “mixed” and “bad” segmentations.</a:t>
            </a:r>
            <a:endParaRPr lang="en-US" sz="2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6D1D9-E263-AC70-D29B-03B5CD0A10CC}"/>
              </a:ext>
            </a:extLst>
          </p:cNvPr>
          <p:cNvSpPr txBox="1"/>
          <p:nvPr/>
        </p:nvSpPr>
        <p:spPr>
          <a:xfrm>
            <a:off x="1440819" y="5636960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DAD-4829-CDA9-8CDD-71728BC09B93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05FB-C092-B96C-2DCF-DB01B764158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15367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DC0E-25A3-A671-2CC4-46D8D12A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3A8E56-A9F2-51D8-4AF9-4A321B3CFFF9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(3)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A24E-5CAF-43F7-EF13-931F920A6CEF}"/>
              </a:ext>
            </a:extLst>
          </p:cNvPr>
          <p:cNvSpPr txBox="1"/>
          <p:nvPr/>
        </p:nvSpPr>
        <p:spPr>
          <a:xfrm>
            <a:off x="482885" y="2433283"/>
            <a:ext cx="13811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Going one level deeper: </a:t>
            </a:r>
          </a:p>
          <a:p>
            <a:r>
              <a:rPr lang="en-US" sz="2800" dirty="0"/>
              <a:t>For feature values that have been identified as causing errors in under/ mixed/ over segmentation, can we tell if they lead to a specific type of under/ mixed/ over segmentation?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/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4: </a:t>
                </a:r>
                <a:r>
                  <a:rPr lang="en-US" sz="2800" dirty="0"/>
                  <a:t>Label each “over” segmentation as “low deformation” (preserves GT shape —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), or “high deformation” (does not preserve GT shape —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).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9FDD71-9773-27A2-4BEC-F8D96871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2" y="5675894"/>
                <a:ext cx="13811562" cy="954107"/>
              </a:xfrm>
              <a:prstGeom prst="rect">
                <a:avLst/>
              </a:prstGeom>
              <a:blipFill>
                <a:blip r:embed="rId2"/>
                <a:stretch>
                  <a:fillRect l="-883" t="-5732" r="-141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B22C83-0343-61B1-B97A-2B36B9FF69D4}"/>
              </a:ext>
            </a:extLst>
          </p:cNvPr>
          <p:cNvSpPr txBox="1"/>
          <p:nvPr/>
        </p:nvSpPr>
        <p:spPr>
          <a:xfrm>
            <a:off x="1262143" y="3818278"/>
            <a:ext cx="1154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⇒ Example before:</a:t>
            </a:r>
            <a:r>
              <a:rPr lang="en-US" sz="2800" dirty="0">
                <a:solidFill>
                  <a:srgbClr val="00B050"/>
                </a:solidFill>
              </a:rPr>
              <a:t> Say, livers that have low circularity, high area and high circumference are associated with “over” segmentations.</a:t>
            </a:r>
            <a:endParaRPr lang="en-US" sz="2800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22FAB-F24D-1832-7F4F-F24423333B6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8FB07-3E7E-4EF8-DEEB-4FDC5124472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718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5A06-0A53-EEF5-AAC8-020FE3A1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883F9-3A3D-FCE9-84AA-AE5FF644F3FA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B54D-DA63-3695-8A78-2274256FF568}"/>
              </a:ext>
            </a:extLst>
          </p:cNvPr>
          <p:cNvSpPr txBox="1"/>
          <p:nvPr/>
        </p:nvSpPr>
        <p:spPr>
          <a:xfrm>
            <a:off x="3864427" y="769441"/>
            <a:ext cx="1042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10F3A"/>
                </a:solidFill>
                <a:latin typeface="Arial"/>
                <a:cs typeface="Arial"/>
              </a:rPr>
              <a:t>– Extending the “How”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BDFD-4A2D-219A-91BB-96357ED4A218}"/>
              </a:ext>
            </a:extLst>
          </p:cNvPr>
          <p:cNvSpPr txBox="1"/>
          <p:nvPr/>
        </p:nvSpPr>
        <p:spPr>
          <a:xfrm>
            <a:off x="228599" y="1385588"/>
            <a:ext cx="1406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Q1: </a:t>
            </a:r>
            <a:r>
              <a:rPr lang="en-US" sz="3600" b="1" dirty="0"/>
              <a:t>Ranking organs as per susceptibility to being under- or over-segmented (2)</a:t>
            </a:r>
            <a:endParaRPr lang="en-US" sz="3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/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Error score,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𝑷𝒅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𝑺𝒖𝒓𝒇𝒂𝒄𝒆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𝒂𝒓𝒆𝒂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75C3FC-9D35-9011-465E-66A4EAF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053424"/>
                <a:ext cx="6490701" cy="690382"/>
              </a:xfrm>
              <a:prstGeom prst="rect">
                <a:avLst/>
              </a:prstGeom>
              <a:blipFill>
                <a:blip r:embed="rId2"/>
                <a:stretch>
                  <a:fillRect l="-1408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/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dirty="0"/>
                  <a:t> over-segmentation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5EF74-AC66-36B5-517E-C1706F21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3982596"/>
                <a:ext cx="13148354" cy="461665"/>
              </a:xfrm>
              <a:prstGeom prst="rect">
                <a:avLst/>
              </a:prstGeom>
              <a:blipFill>
                <a:blip r:embed="rId3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/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low DSC</a:t>
                </a:r>
                <a:r>
                  <a:rPr lang="en-US" sz="2400" dirty="0"/>
                  <a:t>: complete mis-segmentation</a:t>
                </a:r>
              </a:p>
              <a:p>
                <a:pPr lvl="1"/>
                <a:endParaRPr lang="en-US" sz="5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:r>
                  <a:rPr lang="en-US" sz="2400" i="1" dirty="0"/>
                  <a:t>high DSC</a:t>
                </a:r>
                <a:r>
                  <a:rPr lang="en-US" sz="2400" dirty="0"/>
                  <a:t>: perfect segmentation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1AD3-58C7-4319-7562-64DFF8D9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67" y="5775936"/>
                <a:ext cx="6791218" cy="907941"/>
              </a:xfrm>
              <a:prstGeom prst="rect">
                <a:avLst/>
              </a:prstGeom>
              <a:blipFill>
                <a:blip r:embed="rId4"/>
                <a:stretch>
                  <a:fillRect l="-1346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/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dirty="0"/>
                  <a:t> under-segmentation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D4D74-F8DA-65F8-2C5A-0254F28B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427825"/>
                <a:ext cx="13148354" cy="461665"/>
              </a:xfrm>
              <a:prstGeom prst="rect">
                <a:avLst/>
              </a:prstGeom>
              <a:blipFill>
                <a:blip r:embed="rId5"/>
                <a:stretch>
                  <a:fillRect l="-60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/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Either perfect segmentation, </a:t>
                </a:r>
              </a:p>
              <a:p>
                <a:r>
                  <a:rPr lang="en-US" sz="2400" dirty="0"/>
                  <a:t>		or complete mis-segmentation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68D500-108D-60F8-E46D-13CAC22FA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44939"/>
                <a:ext cx="9662846" cy="830997"/>
              </a:xfrm>
              <a:prstGeom prst="rect">
                <a:avLst/>
              </a:prstGeom>
              <a:blipFill>
                <a:blip r:embed="rId6"/>
                <a:stretch>
                  <a:fillRect l="-82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C6C36FB3-F0C8-5D40-C775-9F22BAE1C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98" y="2299570"/>
            <a:ext cx="2225746" cy="174602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30EE8C-B8EF-7E11-51A2-0A0C70A4FD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191856" y="3172580"/>
            <a:ext cx="4339442" cy="1047542"/>
          </a:xfrm>
          <a:prstGeom prst="bentConnector3">
            <a:avLst>
              <a:gd name="adj1" fmla="val 8148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green and red line&#10;&#10;AI-generated content may be incorrect.">
            <a:extLst>
              <a:ext uri="{FF2B5EF4-FFF2-40B4-BE49-F238E27FC236}">
                <a16:creationId xmlns:a16="http://schemas.microsoft.com/office/drawing/2014/main" id="{194F8445-6BA2-84A2-BA4F-90DB47361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7947" y="2353976"/>
            <a:ext cx="2000795" cy="172376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FB719F-0F1F-6C0C-C9E3-C1F7189FB0A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448710" y="4077738"/>
            <a:ext cx="8369635" cy="602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-up of a drawing&#10;&#10;AI-generated content may be incorrect.">
            <a:extLst>
              <a:ext uri="{FF2B5EF4-FFF2-40B4-BE49-F238E27FC236}">
                <a16:creationId xmlns:a16="http://schemas.microsoft.com/office/drawing/2014/main" id="{D7E0897E-5E46-6540-6731-CB93D59BC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705" y="5013978"/>
            <a:ext cx="4201993" cy="15690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38BEBE-F831-7A29-5514-8D96FA7FFB18}"/>
              </a:ext>
            </a:extLst>
          </p:cNvPr>
          <p:cNvCxnSpPr>
            <a:cxnSpLocks/>
          </p:cNvCxnSpPr>
          <p:nvPr/>
        </p:nvCxnSpPr>
        <p:spPr>
          <a:xfrm flipV="1">
            <a:off x="7417942" y="5486400"/>
            <a:ext cx="2876763" cy="7435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/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dirty="0"/>
                  <a:t>Therefore, setting an upper and lower bound (thresholds)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DSC</a:t>
                </a:r>
                <a:r>
                  <a:rPr lang="en-US" dirty="0"/>
                  <a:t> solve the problem.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F278A-AEB6-DFD5-9E97-78B8A613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2" y="7035856"/>
                <a:ext cx="14060976" cy="492443"/>
              </a:xfrm>
              <a:prstGeom prst="rect">
                <a:avLst/>
              </a:prstGeom>
              <a:blipFill>
                <a:blip r:embed="rId10"/>
                <a:stretch>
                  <a:fillRect l="-694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6" grpId="0"/>
      <p:bldP spid="8" grpId="0"/>
      <p:bldP spid="3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EF1A-AAC6-5161-066B-9227561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3932B-AC04-318B-34BA-EE3EF5AA0DCB}"/>
              </a:ext>
            </a:extLst>
          </p:cNvPr>
          <p:cNvSpPr txBox="1"/>
          <p:nvPr/>
        </p:nvSpPr>
        <p:spPr>
          <a:xfrm>
            <a:off x="133565" y="1430322"/>
            <a:ext cx="1416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Q4: </a:t>
            </a:r>
            <a:r>
              <a:rPr lang="en-US" sz="3600" b="1" dirty="0"/>
              <a:t>Scalability analyses (4)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0393-8B59-71ED-C50D-E68DE395DAC3}"/>
              </a:ext>
            </a:extLst>
          </p:cNvPr>
          <p:cNvSpPr txBox="1"/>
          <p:nvPr/>
        </p:nvSpPr>
        <p:spPr>
          <a:xfrm>
            <a:off x="308225" y="2933653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5</a:t>
            </a:r>
            <a:r>
              <a:rPr lang="en-US" sz="2800" dirty="0"/>
              <a:t>. Fit a decision tree classifier to identify what combinations of feature values lead to low versus high deformation.</a:t>
            </a:r>
            <a:endParaRPr lang="en-US" sz="2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763EF-BEF7-1F61-6A0A-9005E2B8153F}"/>
              </a:ext>
            </a:extLst>
          </p:cNvPr>
          <p:cNvSpPr txBox="1"/>
          <p:nvPr/>
        </p:nvSpPr>
        <p:spPr>
          <a:xfrm>
            <a:off x="308225" y="4744760"/>
            <a:ext cx="138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⇒ This could be done for any number of aforementioned features — often in the order that we are interested in to get more fine-grained insights.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4F829-125A-1098-D990-625A0CE3A99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A2.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1866-7FBB-5BA1-64A8-69F133A2C7B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Extending the “How”</a:t>
            </a:r>
          </a:p>
        </p:txBody>
      </p:sp>
    </p:spTree>
    <p:extLst>
      <p:ext uri="{BB962C8B-B14F-4D97-AF65-F5344CB8AC3E}">
        <p14:creationId xmlns:p14="http://schemas.microsoft.com/office/powerpoint/2010/main" val="3467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D8BB-60E2-B724-B812-D231E2D5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E40B6-FCA8-1C04-9721-8BA6CC2E837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E6DC1-F7D2-3119-8FDE-A88382B96952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7783C-09BE-D343-7183-0E7A6DEA9771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A3. Organs arranged in order of difficulty of segmentation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02003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1F3F-AB7C-1714-D6EA-041A53A8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1D0F-A320-CE4E-7B03-1C0E487FB3A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Organ-wise segmentation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8C24-5A27-DD4A-4108-4D455DCAC88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... And the organs that we are focusing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4CDAE-912A-F80E-0779-35CA43EA0FF6}"/>
              </a:ext>
            </a:extLst>
          </p:cNvPr>
          <p:cNvSpPr txBox="1"/>
          <p:nvPr/>
        </p:nvSpPr>
        <p:spPr>
          <a:xfrm>
            <a:off x="85152" y="1381558"/>
            <a:ext cx="1420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Several benchmarking studies exist, which categorize organs based on difficulty of segmentation by AI-based models [1—4]: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37628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Boundary overlap within tolerance distance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09D38EA-EDCC-35F7-895D-3A847C320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812182"/>
                  </p:ext>
                </p:extLst>
              </p:nvPr>
            </p:nvGraphicFramePr>
            <p:xfrm>
              <a:off x="7049574" y="2507273"/>
              <a:ext cx="7495674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7837">
                      <a:extLst>
                        <a:ext uri="{9D8B030D-6E8A-4147-A177-3AD203B41FA5}">
                          <a16:colId xmlns:a16="http://schemas.microsoft.com/office/drawing/2014/main" val="3567199591"/>
                        </a:ext>
                      </a:extLst>
                    </a:gridCol>
                    <a:gridCol w="3747837">
                      <a:extLst>
                        <a:ext uri="{9D8B030D-6E8A-4147-A177-3AD203B41FA5}">
                          <a16:colId xmlns:a16="http://schemas.microsoft.com/office/drawing/2014/main" val="232982570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095185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Dice Similarity Coefficient (DSC)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(V)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601022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Intersection over Union (</a:t>
                          </a:r>
                          <a:r>
                            <a:rPr lang="en-US" dirty="0" err="1"/>
                            <a:t>IoU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Surface area (SA) overlap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85977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Surface Dice (NSD)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25" t="-261379" r="-650" b="-1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847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5EF02B-2EAD-6D42-1328-105DE7ACFDCB}"/>
              </a:ext>
            </a:extLst>
          </p:cNvPr>
          <p:cNvSpPr txBox="1"/>
          <p:nvPr/>
        </p:nvSpPr>
        <p:spPr>
          <a:xfrm>
            <a:off x="191610" y="6661593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Jeon et al, 2024, </a:t>
            </a:r>
            <a:r>
              <a:rPr lang="en-US" sz="1500" i="1" dirty="0"/>
              <a:t>Scientific Reports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B254-DC16-5EE5-8868-D772C397E84D}"/>
              </a:ext>
            </a:extLst>
          </p:cNvPr>
          <p:cNvSpPr txBox="1"/>
          <p:nvPr/>
        </p:nvSpPr>
        <p:spPr>
          <a:xfrm>
            <a:off x="191610" y="6998110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Luo et al, 2022, </a:t>
            </a:r>
            <a:r>
              <a:rPr lang="en-US" sz="1500" i="1" dirty="0"/>
              <a:t>Medical Image Analysis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3B2EF-101B-F492-4894-CB17EDEAA8F9}"/>
              </a:ext>
            </a:extLst>
          </p:cNvPr>
          <p:cNvSpPr txBox="1"/>
          <p:nvPr/>
        </p:nvSpPr>
        <p:spPr>
          <a:xfrm>
            <a:off x="3901867" y="6616269"/>
            <a:ext cx="3588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Ji et al, 2022, “AMOS,” </a:t>
            </a:r>
            <a:r>
              <a:rPr lang="en-US" sz="1500" i="1" dirty="0" err="1"/>
              <a:t>arXiv</a:t>
            </a:r>
            <a:r>
              <a:rPr lang="en-US" sz="1500" i="1" dirty="0"/>
              <a:t>,</a:t>
            </a:r>
            <a:r>
              <a:rPr lang="en-US" sz="1500" dirty="0"/>
              <a:t> </a:t>
            </a:r>
            <a:r>
              <a:rPr lang="en-US" sz="1500" dirty="0">
                <a:hlinkClick r:id="rId3"/>
              </a:rPr>
              <a:t>PDF</a:t>
            </a:r>
            <a:r>
              <a:rPr lang="en-US" sz="1500" dirty="0"/>
              <a:t>.</a:t>
            </a:r>
            <a:endParaRPr 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3A59-0F3E-631E-49FF-CCF6A031E901}"/>
              </a:ext>
            </a:extLst>
          </p:cNvPr>
          <p:cNvSpPr txBox="1"/>
          <p:nvPr/>
        </p:nvSpPr>
        <p:spPr>
          <a:xfrm>
            <a:off x="3901867" y="6939434"/>
            <a:ext cx="3808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</a:t>
            </a:r>
            <a:r>
              <a:rPr lang="en-US" sz="1500" dirty="0" err="1"/>
              <a:t>Wasserthal</a:t>
            </a:r>
            <a:r>
              <a:rPr lang="en-US" sz="1500" dirty="0"/>
              <a:t> et al, 2023, “</a:t>
            </a:r>
            <a:r>
              <a:rPr lang="en-US" sz="1500" dirty="0" err="1"/>
              <a:t>TotalSegmentator</a:t>
            </a:r>
            <a:r>
              <a:rPr lang="en-US" sz="1500" dirty="0"/>
              <a:t>,” </a:t>
            </a:r>
            <a:r>
              <a:rPr lang="en-US" sz="1500" i="1" dirty="0"/>
              <a:t>Radiology. Artificial Intelligence</a:t>
            </a:r>
            <a:r>
              <a:rPr lang="en-US" sz="1500" dirty="0"/>
              <a:t>.</a:t>
            </a:r>
            <a:endParaRPr lang="en-US" sz="1500" b="1" dirty="0"/>
          </a:p>
        </p:txBody>
      </p:sp>
      <p:pic>
        <p:nvPicPr>
          <p:cNvPr id="12" name="Picture 11" descr="A screenshot of a medical code&#10;&#10;AI-generated content may be incorrect.">
            <a:extLst>
              <a:ext uri="{FF2B5EF4-FFF2-40B4-BE49-F238E27FC236}">
                <a16:creationId xmlns:a16="http://schemas.microsoft.com/office/drawing/2014/main" id="{8D801649-251F-306C-6AD8-607F73FC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2" y="2471521"/>
            <a:ext cx="6702377" cy="34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9324-F597-083D-AA39-2B3702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A34EC-9CCC-B2BA-AAE2-9151DB265B3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characterization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EE4FF-CFE7-AE3A-499C-214CDB152F1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0BA-C993-8EED-AC26-AF4A6F61A5F7}"/>
              </a:ext>
            </a:extLst>
          </p:cNvPr>
          <p:cNvSpPr txBox="1"/>
          <p:nvPr/>
        </p:nvSpPr>
        <p:spPr>
          <a:xfrm>
            <a:off x="234759" y="3791634"/>
            <a:ext cx="1416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A4. Design decisions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274386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2182-E7F4-55C0-2413-C7DCCD8B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BEFEB-F176-5B6E-2050-C1EE1A50676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3D99-8BFA-8990-5FE9-842F41FB54F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02C50-6A96-EC25-47E6-1838D387A4FE}"/>
              </a:ext>
            </a:extLst>
          </p:cNvPr>
          <p:cNvSpPr txBox="1"/>
          <p:nvPr/>
        </p:nvSpPr>
        <p:spPr>
          <a:xfrm>
            <a:off x="228599" y="2367991"/>
            <a:ext cx="7282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F956D-C349-5C75-8D9E-D2165D636381}"/>
              </a:ext>
            </a:extLst>
          </p:cNvPr>
          <p:cNvSpPr txBox="1"/>
          <p:nvPr/>
        </p:nvSpPr>
        <p:spPr>
          <a:xfrm>
            <a:off x="228599" y="4824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A8BC-3EA4-3BD4-7792-D3DC7E351C47}"/>
              </a:ext>
            </a:extLst>
          </p:cNvPr>
          <p:cNvSpPr txBox="1"/>
          <p:nvPr/>
        </p:nvSpPr>
        <p:spPr>
          <a:xfrm>
            <a:off x="4103452" y="4824662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B9E6-FBEA-5617-5822-1754DF53CA67}"/>
              </a:ext>
            </a:extLst>
          </p:cNvPr>
          <p:cNvSpPr txBox="1"/>
          <p:nvPr/>
        </p:nvSpPr>
        <p:spPr>
          <a:xfrm>
            <a:off x="228600" y="3894562"/>
            <a:ext cx="76761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 for the initial analyses</a:t>
            </a:r>
            <a:r>
              <a:rPr lang="en-US" dirty="0"/>
              <a:t>, we focus on the organs fully contained within abdominal CT volumes, namely: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21AD-6C5E-EE8A-BC0D-672CBCC11032}"/>
              </a:ext>
            </a:extLst>
          </p:cNvPr>
          <p:cNvSpPr txBox="1"/>
          <p:nvPr/>
        </p:nvSpPr>
        <p:spPr>
          <a:xfrm>
            <a:off x="11149435" y="4024441"/>
            <a:ext cx="312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 be excluded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1. Small intestine</a:t>
            </a:r>
          </a:p>
          <a:p>
            <a:r>
              <a:rPr lang="en-US" dirty="0">
                <a:solidFill>
                  <a:srgbClr val="C00000"/>
                </a:solidFill>
              </a:rPr>
              <a:t>2. Appendix</a:t>
            </a:r>
          </a:p>
          <a:p>
            <a:r>
              <a:rPr lang="en-US" dirty="0">
                <a:solidFill>
                  <a:srgbClr val="C00000"/>
                </a:solidFill>
              </a:rPr>
              <a:t>3. Bile ducts</a:t>
            </a:r>
          </a:p>
          <a:p>
            <a:r>
              <a:rPr lang="en-US" dirty="0">
                <a:solidFill>
                  <a:srgbClr val="C00000"/>
                </a:solidFill>
              </a:rPr>
              <a:t>4. Inferior vena cava</a:t>
            </a:r>
          </a:p>
          <a:p>
            <a:r>
              <a:rPr lang="en-US" dirty="0">
                <a:solidFill>
                  <a:srgbClr val="C00000"/>
                </a:solidFill>
              </a:rPr>
              <a:t>5. Arteries and veins</a:t>
            </a:r>
          </a:p>
          <a:p>
            <a:r>
              <a:rPr lang="en-US" dirty="0">
                <a:solidFill>
                  <a:srgbClr val="C00000"/>
                </a:solidFill>
              </a:rPr>
              <a:t>6. Spine</a:t>
            </a:r>
          </a:p>
          <a:p>
            <a:r>
              <a:rPr lang="en-US" dirty="0">
                <a:solidFill>
                  <a:srgbClr val="C00000"/>
                </a:solidFill>
              </a:rPr>
              <a:t>8. Lymph nodes</a:t>
            </a:r>
          </a:p>
          <a:p>
            <a:r>
              <a:rPr lang="en-US" dirty="0">
                <a:solidFill>
                  <a:srgbClr val="C00000"/>
                </a:solidFill>
              </a:rPr>
              <a:t>9. Lower ribs</a:t>
            </a:r>
          </a:p>
        </p:txBody>
      </p:sp>
    </p:spTree>
    <p:extLst>
      <p:ext uri="{BB962C8B-B14F-4D97-AF65-F5344CB8AC3E}">
        <p14:creationId xmlns:p14="http://schemas.microsoft.com/office/powerpoint/2010/main" val="35717174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E3F2-5FB8-6906-83C7-E1DB722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3553E-5D50-105B-82D2-5FFA24C1E64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32C4-231E-CDB4-A285-A355646C2EF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D1 – Organs that we are focusing 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BD255-51B7-A676-B874-A0CEE3124B62}"/>
              </a:ext>
            </a:extLst>
          </p:cNvPr>
          <p:cNvSpPr txBox="1"/>
          <p:nvPr/>
        </p:nvSpPr>
        <p:spPr>
          <a:xfrm>
            <a:off x="228600" y="1585643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D1 – Organs that we are focusing on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F257-8925-2347-8154-35324BEC46EA}"/>
              </a:ext>
            </a:extLst>
          </p:cNvPr>
          <p:cNvSpPr txBox="1"/>
          <p:nvPr/>
        </p:nvSpPr>
        <p:spPr>
          <a:xfrm>
            <a:off x="228598" y="2653882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</a:t>
            </a:r>
            <a:r>
              <a:rPr lang="en-US" b="1" u="sng" dirty="0">
                <a:solidFill>
                  <a:srgbClr val="C00000"/>
                </a:solidFill>
              </a:rPr>
              <a:t>small intestine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appendix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bile ducts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inferior vena cava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arteries and veins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lymph nodes</a:t>
            </a:r>
            <a:r>
              <a:rPr lang="en-US" b="1" dirty="0"/>
              <a:t>, </a:t>
            </a:r>
            <a:r>
              <a:rPr lang="en-US" b="1" u="sng" dirty="0">
                <a:solidFill>
                  <a:srgbClr val="C00000"/>
                </a:solidFill>
              </a:rPr>
              <a:t>spine</a:t>
            </a:r>
            <a:r>
              <a:rPr lang="en-US" b="1" dirty="0"/>
              <a:t> and </a:t>
            </a:r>
            <a:r>
              <a:rPr lang="en-US" b="1" u="sng" dirty="0">
                <a:solidFill>
                  <a:srgbClr val="C00000"/>
                </a:solidFill>
              </a:rPr>
              <a:t>lower ribs</a:t>
            </a:r>
            <a:r>
              <a:rPr lang="en-US" b="1" dirty="0"/>
              <a:t> are not included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98AE6-DEB9-9C4E-00D5-680F968B0E89}"/>
              </a:ext>
            </a:extLst>
          </p:cNvPr>
          <p:cNvSpPr txBox="1"/>
          <p:nvPr/>
        </p:nvSpPr>
        <p:spPr>
          <a:xfrm>
            <a:off x="228600" y="3893083"/>
            <a:ext cx="14065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“popular” organs, meaning I have not seen them being segmented in many abdominal CT studies.</a:t>
            </a:r>
          </a:p>
          <a:p>
            <a:pPr marL="1110310" lvl="1" indent="-457200">
              <a:buFont typeface="Wingdings" panose="05000000000000000000" pitchFamily="2" charset="2"/>
              <a:buChar char="Ø"/>
            </a:pPr>
            <a:r>
              <a:rPr lang="en-US" dirty="0"/>
              <a:t>Consequently, not all databases have these ground truths.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8F4A-8688-79C2-5199-10F508A2E06D}"/>
              </a:ext>
            </a:extLst>
          </p:cNvPr>
          <p:cNvSpPr txBox="1"/>
          <p:nvPr/>
        </p:nvSpPr>
        <p:spPr>
          <a:xfrm>
            <a:off x="228600" y="562363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Small intestine, large intestine </a:t>
            </a:r>
            <a:r>
              <a:rPr lang="en-US" dirty="0">
                <a:sym typeface="Wingdings" panose="05000000000000000000" pitchFamily="2" charset="2"/>
              </a:rPr>
              <a:t> often tough to differentiate, also not complete in abdominal CT scans often.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31694-749E-0B66-B3F1-7C452B740C0A}"/>
              </a:ext>
            </a:extLst>
          </p:cNvPr>
          <p:cNvSpPr txBox="1"/>
          <p:nvPr/>
        </p:nvSpPr>
        <p:spPr>
          <a:xfrm>
            <a:off x="130629" y="6698377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Spine </a:t>
            </a:r>
            <a:r>
              <a:rPr lang="en-US" dirty="0">
                <a:sym typeface="Wingdings" panose="05000000000000000000" pitchFamily="2" charset="2"/>
              </a:rPr>
              <a:t> Not a “popular” thing, also not completely contained in abdominal CT scans.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4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2EF8-A5E5-25CB-2737-B7BE5CBF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F7F4A-1538-32A8-238A-37973CD9D057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1DCFD-5E0D-D749-5CCA-5BCE1D605D8F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1692-76A8-E575-0CAE-4FC09665B8A9}"/>
              </a:ext>
            </a:extLst>
          </p:cNvPr>
          <p:cNvSpPr txBox="1"/>
          <p:nvPr/>
        </p:nvSpPr>
        <p:spPr>
          <a:xfrm>
            <a:off x="228600" y="1493597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F045-8007-CC07-20A8-BC4A38050773}"/>
              </a:ext>
            </a:extLst>
          </p:cNvPr>
          <p:cNvSpPr txBox="1"/>
          <p:nvPr/>
        </p:nvSpPr>
        <p:spPr>
          <a:xfrm>
            <a:off x="228600" y="2342275"/>
            <a:ext cx="14065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Selection criteria</a:t>
            </a:r>
            <a:r>
              <a:rPr lang="en-US" sz="30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55FFF-8790-EBEB-B104-C070399E65D3}"/>
              </a:ext>
            </a:extLst>
          </p:cNvPr>
          <p:cNvSpPr txBox="1"/>
          <p:nvPr/>
        </p:nvSpPr>
        <p:spPr>
          <a:xfrm>
            <a:off x="576943" y="4450727"/>
            <a:ext cx="137126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1</a:t>
            </a:r>
            <a:r>
              <a:rPr lang="en-US" dirty="0"/>
              <a:t>: Contain either all or a subset of the 11 aforementioned, popular (meaning, commonly studied in segmentation studies on CT datasets), abdominal organs that we are interested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E7BA1-0314-73C2-9187-B3A45706ECE0}"/>
              </a:ext>
            </a:extLst>
          </p:cNvPr>
          <p:cNvSpPr txBox="1"/>
          <p:nvPr/>
        </p:nvSpPr>
        <p:spPr>
          <a:xfrm>
            <a:off x="228601" y="3076252"/>
            <a:ext cx="14060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plan on running pre-trained AI segmentation models on popular CT datasets that fulfill the following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34DD-0373-3491-9C2C-EA99D448B407}"/>
              </a:ext>
            </a:extLst>
          </p:cNvPr>
          <p:cNvSpPr txBox="1"/>
          <p:nvPr/>
        </p:nvSpPr>
        <p:spPr>
          <a:xfrm>
            <a:off x="1926770" y="5586661"/>
            <a:ext cx="2791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Liver</a:t>
            </a:r>
          </a:p>
          <a:p>
            <a:r>
              <a:rPr lang="en-US" dirty="0"/>
              <a:t>2. Pancreas</a:t>
            </a:r>
          </a:p>
          <a:p>
            <a:r>
              <a:rPr lang="en-US" dirty="0"/>
              <a:t>3. Esophagus</a:t>
            </a:r>
          </a:p>
          <a:p>
            <a:r>
              <a:rPr lang="en-US" dirty="0"/>
              <a:t>4. Kidneys</a:t>
            </a:r>
          </a:p>
          <a:p>
            <a:r>
              <a:rPr lang="en-US" dirty="0"/>
              <a:t>5. Adrenal glands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CFEA0-F6C8-BC79-5797-2E12B97A2AD4}"/>
              </a:ext>
            </a:extLst>
          </p:cNvPr>
          <p:cNvSpPr txBox="1"/>
          <p:nvPr/>
        </p:nvSpPr>
        <p:spPr>
          <a:xfrm>
            <a:off x="5877824" y="5586661"/>
            <a:ext cx="22010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Stomach</a:t>
            </a:r>
          </a:p>
          <a:p>
            <a:r>
              <a:rPr lang="en-US" dirty="0"/>
              <a:t>7. Colon</a:t>
            </a:r>
          </a:p>
          <a:p>
            <a:r>
              <a:rPr lang="en-US" dirty="0"/>
              <a:t>8. Bladder</a:t>
            </a:r>
          </a:p>
          <a:p>
            <a:r>
              <a:rPr lang="en-US" dirty="0"/>
              <a:t>9. Gallbladder</a:t>
            </a:r>
          </a:p>
          <a:p>
            <a:r>
              <a:rPr lang="en-US" dirty="0"/>
              <a:t>10. Aorta</a:t>
            </a:r>
          </a:p>
        </p:txBody>
      </p:sp>
    </p:spTree>
    <p:extLst>
      <p:ext uri="{BB962C8B-B14F-4D97-AF65-F5344CB8AC3E}">
        <p14:creationId xmlns:p14="http://schemas.microsoft.com/office/powerpoint/2010/main" val="2761829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607D-7E15-C7CB-1EA5-F018E91A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19ED8-5672-0336-0A7E-BDC5F207D13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4A5FC-CFC4-1302-B4F5-DFA9063FFB00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0CC6C-FFA4-EA50-B113-6537DE73793F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(2):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BB48D-49D1-D151-6E6D-00E5DB97F976}"/>
              </a:ext>
            </a:extLst>
          </p:cNvPr>
          <p:cNvSpPr txBox="1"/>
          <p:nvPr/>
        </p:nvSpPr>
        <p:spPr>
          <a:xfrm>
            <a:off x="576943" y="4450727"/>
            <a:ext cx="137126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4</a:t>
            </a:r>
            <a:r>
              <a:rPr lang="en-US" dirty="0"/>
              <a:t>: Have published an AI segmentation model on their data — or are popular enough. Meaning, published at a popular venue such as </a:t>
            </a:r>
            <a:r>
              <a:rPr lang="en-US" dirty="0" err="1"/>
              <a:t>NeurIPS</a:t>
            </a:r>
            <a:r>
              <a:rPr lang="en-US" dirty="0"/>
              <a:t>, CVPR, MICCAI, MIDL et cetera — and therefore have an extensive leaderboard.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6F838-3C73-A841-426A-BEE640F3FE35}"/>
              </a:ext>
            </a:extLst>
          </p:cNvPr>
          <p:cNvSpPr txBox="1"/>
          <p:nvPr/>
        </p:nvSpPr>
        <p:spPr>
          <a:xfrm>
            <a:off x="581816" y="2795189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2</a:t>
            </a:r>
            <a:r>
              <a:rPr lang="en-US" dirty="0"/>
              <a:t>: Contain at least 30 CT volumes.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A6522-2D47-9C2B-A77C-C3E5A7D66D23}"/>
              </a:ext>
            </a:extLst>
          </p:cNvPr>
          <p:cNvSpPr txBox="1"/>
          <p:nvPr/>
        </p:nvSpPr>
        <p:spPr>
          <a:xfrm>
            <a:off x="581816" y="3590372"/>
            <a:ext cx="1371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Criteria 3</a:t>
            </a:r>
            <a:r>
              <a:rPr lang="en-US" dirty="0"/>
              <a:t>: All volumes in 3D — not 2D (meaning, having multiple 2D slices).</a:t>
            </a:r>
          </a:p>
        </p:txBody>
      </p:sp>
    </p:spTree>
    <p:extLst>
      <p:ext uri="{BB962C8B-B14F-4D97-AF65-F5344CB8AC3E}">
        <p14:creationId xmlns:p14="http://schemas.microsoft.com/office/powerpoint/2010/main" val="3174776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4E69-C3DC-56BE-8DCE-09F9B5EB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220AD-FC87-631B-674D-0DCCD64E320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E372-F419-3620-F2FF-BC5E54B1276A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D2 – CT datasets to be used in the study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C4FB-0979-1F1F-6AD2-4D70DA7C8EC5}"/>
              </a:ext>
            </a:extLst>
          </p:cNvPr>
          <p:cNvSpPr txBox="1"/>
          <p:nvPr/>
        </p:nvSpPr>
        <p:spPr>
          <a:xfrm>
            <a:off x="228600" y="1493597"/>
            <a:ext cx="10254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D2 – CT datasets to be used in the study (3):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AD52-BD3F-AD8E-E813-669BEF43B40B}"/>
              </a:ext>
            </a:extLst>
          </p:cNvPr>
          <p:cNvSpPr txBox="1"/>
          <p:nvPr/>
        </p:nvSpPr>
        <p:spPr>
          <a:xfrm>
            <a:off x="228601" y="2547257"/>
            <a:ext cx="14060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plan on using 6, 3D CT datasets that follow the aforementioned criteria: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AB21A-FE29-9029-B90B-175E9C13F943}"/>
              </a:ext>
            </a:extLst>
          </p:cNvPr>
          <p:cNvSpPr txBox="1"/>
          <p:nvPr/>
        </p:nvSpPr>
        <p:spPr>
          <a:xfrm>
            <a:off x="816430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DECT/ SECT dataset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A2F0-DD4B-063E-B1A3-9567D49CEB5C}"/>
              </a:ext>
            </a:extLst>
          </p:cNvPr>
          <p:cNvSpPr txBox="1"/>
          <p:nvPr/>
        </p:nvSpPr>
        <p:spPr>
          <a:xfrm>
            <a:off x="816430" y="392044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WORD 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ACBA7-1A2D-71E5-63FE-B286931424D7}"/>
              </a:ext>
            </a:extLst>
          </p:cNvPr>
          <p:cNvSpPr txBox="1"/>
          <p:nvPr/>
        </p:nvSpPr>
        <p:spPr>
          <a:xfrm>
            <a:off x="816430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AMOS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7309D-F9F0-8595-0D69-41B6AAE2A0F2}"/>
              </a:ext>
            </a:extLst>
          </p:cNvPr>
          <p:cNvSpPr txBox="1"/>
          <p:nvPr/>
        </p:nvSpPr>
        <p:spPr>
          <a:xfrm>
            <a:off x="6847115" y="325602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/>
              <a:t>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BB0A7-55A2-799F-B3C6-A874C4B0C0FA}"/>
              </a:ext>
            </a:extLst>
          </p:cNvPr>
          <p:cNvSpPr txBox="1"/>
          <p:nvPr/>
        </p:nvSpPr>
        <p:spPr>
          <a:xfrm>
            <a:off x="6847115" y="3871284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BTCV [5]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7DE37-D30A-CB82-1140-A74ACF770CC5}"/>
              </a:ext>
            </a:extLst>
          </p:cNvPr>
          <p:cNvSpPr txBox="1"/>
          <p:nvPr/>
        </p:nvSpPr>
        <p:spPr>
          <a:xfrm>
            <a:off x="6847115" y="4584863"/>
            <a:ext cx="54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FLARE [6]</a:t>
            </a:r>
          </a:p>
        </p:txBody>
      </p:sp>
    </p:spTree>
    <p:extLst>
      <p:ext uri="{BB962C8B-B14F-4D97-AF65-F5344CB8AC3E}">
        <p14:creationId xmlns:p14="http://schemas.microsoft.com/office/powerpoint/2010/main" val="4975291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CB0-59D9-BADF-1E64-446612C5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6B-4E49-12BE-A59B-364B8349C70D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DBCDF-7090-6243-49B2-53BF600BD626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58992-3949-486C-946B-6423B514FAEB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0D8F1-3BEE-AB2F-1C2C-5DB465DA25DE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popular </a:t>
            </a:r>
            <a:r>
              <a:rPr lang="en-US" b="1" dirty="0" err="1"/>
              <a:t>nnUNET</a:t>
            </a:r>
            <a:r>
              <a:rPr lang="en-US" b="1" dirty="0"/>
              <a:t>-based models +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41A3B-2BB1-5E13-D273-E80ED1C4F22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(2D)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E8E10-7690-4A99-B10D-13C4AF874F7B}"/>
              </a:ext>
            </a:extLst>
          </p:cNvPr>
          <p:cNvSpPr txBox="1"/>
          <p:nvPr/>
        </p:nvSpPr>
        <p:spPr>
          <a:xfrm>
            <a:off x="391887" y="4674425"/>
            <a:ext cx="140658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TotalSegmentator</a:t>
            </a:r>
            <a:r>
              <a:rPr lang="en-US" dirty="0">
                <a:sym typeface="Wingdings" panose="05000000000000000000" pitchFamily="2" charset="2"/>
              </a:rPr>
              <a:t>: It is not a new model methodologically, it is just </a:t>
            </a:r>
            <a:r>
              <a:rPr lang="en-US" dirty="0" err="1">
                <a:sym typeface="Wingdings" panose="05000000000000000000" pitchFamily="2" charset="2"/>
              </a:rPr>
              <a:t>nnUNet</a:t>
            </a:r>
            <a:r>
              <a:rPr lang="en-US" dirty="0">
                <a:sym typeface="Wingdings" panose="05000000000000000000" pitchFamily="2" charset="2"/>
              </a:rPr>
              <a:t> (3D) trained on all organs in the body, across 1200 3D volumes.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AA0BF-3D18-9C4E-FE0F-EFD919B0FAA0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E58E-55D6-10E4-752D-A552D4986995}"/>
              </a:ext>
            </a:extLst>
          </p:cNvPr>
          <p:cNvSpPr txBox="1"/>
          <p:nvPr/>
        </p:nvSpPr>
        <p:spPr>
          <a:xfrm>
            <a:off x="4066674" y="3388336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nnUNET</a:t>
            </a:r>
            <a:r>
              <a:rPr lang="en-US" dirty="0"/>
              <a:t> (3D)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D4F6-366B-DBED-9F36-946A123FAA4B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nnUNETV2 (3D)</a:t>
            </a:r>
          </a:p>
        </p:txBody>
      </p:sp>
    </p:spTree>
    <p:extLst>
      <p:ext uri="{BB962C8B-B14F-4D97-AF65-F5344CB8AC3E}">
        <p14:creationId xmlns:p14="http://schemas.microsoft.com/office/powerpoint/2010/main" val="795434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52EF-E12F-9398-741A-3A18085F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299A-54FF-06AD-4346-A67AD1CE7CB0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/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Efficacy of the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joint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framework</a:t>
                </a:r>
                <a:r>
                  <a:rPr lang="en-US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4A590-A047-8D24-D24B-C84F8FC4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86" y="769441"/>
                <a:ext cx="10621087" cy="400110"/>
              </a:xfrm>
              <a:prstGeom prst="rect">
                <a:avLst/>
              </a:prstGeom>
              <a:blipFill>
                <a:blip r:embed="rId2"/>
                <a:stretch>
                  <a:fillRect l="-63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/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/>
                  <a:t>Q1: </a:t>
                </a:r>
                <a:r>
                  <a:rPr lang="en-US" sz="3600" b="1" dirty="0"/>
                  <a:t>How effective is this </a:t>
                </a:r>
                <a:r>
                  <a:rPr lang="en-US" sz="3600" b="1" u="sng" dirty="0"/>
                  <a:t>joint </a:t>
                </a:r>
                <a14:m>
                  <m:oMath xmlns:m="http://schemas.openxmlformats.org/officeDocument/2006/math">
                    <m:r>
                      <a:rPr lang="en-US" sz="36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6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𝑫𝑺𝑪</m:t>
                    </m:r>
                  </m:oMath>
                </a14:m>
                <a:r>
                  <a:rPr lang="en-US" sz="3500" b="1" u="sng" dirty="0"/>
                  <a:t> framework</a:t>
                </a:r>
                <a:r>
                  <a:rPr lang="en-US" sz="3500" b="1" dirty="0"/>
                  <a:t> in determining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under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FF0000"/>
                    </a:solidFill>
                  </a:rPr>
                  <a:t>over</a:t>
                </a:r>
                <a:r>
                  <a:rPr lang="en-US" sz="3500" b="1" dirty="0"/>
                  <a:t>/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accurate</a:t>
                </a:r>
                <a:r>
                  <a:rPr lang="en-US" sz="3500" b="1" dirty="0"/>
                  <a:t> segmentation?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D0E68-24B7-3FCC-0A40-22B3E47D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85588"/>
                <a:ext cx="14065847" cy="1184940"/>
              </a:xfrm>
              <a:prstGeom prst="rect">
                <a:avLst/>
              </a:prstGeom>
              <a:blipFill>
                <a:blip r:embed="rId3"/>
                <a:stretch>
                  <a:fillRect l="-1256" t="-7692" r="-86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622936-EC3A-F530-8193-EE85B29DC84E}"/>
              </a:ext>
            </a:extLst>
          </p:cNvPr>
          <p:cNvSpPr txBox="1"/>
          <p:nvPr/>
        </p:nvSpPr>
        <p:spPr>
          <a:xfrm>
            <a:off x="373921" y="2771222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Examples shown on 6 samples per organ. </a:t>
            </a:r>
            <a:r>
              <a:rPr lang="en-US" b="1" dirty="0"/>
              <a:t>(Note: only 3D rendering, not 2D.)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8A0-9150-3636-04AF-95AC697DB6A5}"/>
              </a:ext>
            </a:extLst>
          </p:cNvPr>
          <p:cNvSpPr txBox="1"/>
          <p:nvPr/>
        </p:nvSpPr>
        <p:spPr>
          <a:xfrm>
            <a:off x="373921" y="3666956"/>
            <a:ext cx="14060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But first, let us recap the organs of interest: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C155B-2639-60DB-2FC1-C3F162E7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172199"/>
            <a:ext cx="6925056" cy="3614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330E1-F872-E3F6-8EE7-F16B3C08F447}"/>
              </a:ext>
            </a:extLst>
          </p:cNvPr>
          <p:cNvSpPr txBox="1"/>
          <p:nvPr/>
        </p:nvSpPr>
        <p:spPr>
          <a:xfrm>
            <a:off x="10024057" y="5743822"/>
            <a:ext cx="5355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[1] Sun Kyung Jeon et al, “Fully-Automated Multi-Organ Segmentation …,” Scientific Reports, 2022.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8D0F8-7F41-CCB4-8513-68EC4153CD1C}"/>
              </a:ext>
            </a:extLst>
          </p:cNvPr>
          <p:cNvSpPr txBox="1"/>
          <p:nvPr/>
        </p:nvSpPr>
        <p:spPr>
          <a:xfrm>
            <a:off x="10024057" y="6268248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[2] </a:t>
            </a:r>
            <a:r>
              <a:rPr lang="en-US" sz="1500" dirty="0" err="1"/>
              <a:t>Xiangde</a:t>
            </a:r>
            <a:r>
              <a:rPr lang="en-US" sz="1500" dirty="0"/>
              <a:t> Luo et al, “WORD,” Medical Image Analysis, 2022.</a:t>
            </a:r>
            <a:endParaRPr 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BECC5-9BFE-BF83-20FC-87BBECB88DB1}"/>
              </a:ext>
            </a:extLst>
          </p:cNvPr>
          <p:cNvSpPr txBox="1"/>
          <p:nvPr/>
        </p:nvSpPr>
        <p:spPr>
          <a:xfrm>
            <a:off x="10024057" y="6822246"/>
            <a:ext cx="39485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[3] </a:t>
            </a:r>
            <a:r>
              <a:rPr lang="en-US" sz="1500" dirty="0" err="1"/>
              <a:t>Yuanfeng</a:t>
            </a:r>
            <a:r>
              <a:rPr lang="en-US" sz="1500" dirty="0"/>
              <a:t> Ji et al, “AMOS,” </a:t>
            </a:r>
            <a:r>
              <a:rPr lang="en-US" sz="1500" dirty="0" err="1"/>
              <a:t>arXiv</a:t>
            </a:r>
            <a:r>
              <a:rPr lang="en-US" sz="1500" dirty="0"/>
              <a:t>, 2022.</a:t>
            </a:r>
            <a:endParaRPr lang="en-US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224EC-2553-FDCB-F76E-FA7AF3B5E3C7}"/>
              </a:ext>
            </a:extLst>
          </p:cNvPr>
          <p:cNvSpPr txBox="1"/>
          <p:nvPr/>
        </p:nvSpPr>
        <p:spPr>
          <a:xfrm>
            <a:off x="10024057" y="7185089"/>
            <a:ext cx="4512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[4] Jakob </a:t>
            </a:r>
            <a:r>
              <a:rPr lang="en-US" sz="1500" dirty="0" err="1"/>
              <a:t>Wasserthal</a:t>
            </a:r>
            <a:r>
              <a:rPr lang="en-US" sz="1500" dirty="0"/>
              <a:t> et al, “</a:t>
            </a:r>
            <a:r>
              <a:rPr lang="en-US" sz="1500" dirty="0" err="1"/>
              <a:t>TotalSegmentator</a:t>
            </a:r>
            <a:r>
              <a:rPr lang="en-US" sz="1500" dirty="0"/>
              <a:t>,” Radiology: Artificial Intelligence, 2023.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07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  <p:bldP spid="4" grpId="0"/>
      <p:bldP spid="7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8BD-6BF6-33D1-8B01-93B229D7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F5927-B740-BB55-418A-D9E7E6C4BA6F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76C27-090C-DBC9-5A1F-9451906D5464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93BF0-108E-D5FD-313D-8D5910DBE12A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(2):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4C14-FEFA-1511-32D6-25246662491B}"/>
              </a:ext>
            </a:extLst>
          </p:cNvPr>
          <p:cNvSpPr txBox="1"/>
          <p:nvPr/>
        </p:nvSpPr>
        <p:spPr>
          <a:xfrm>
            <a:off x="228598" y="2653882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However, for now, we will not use all models – only </a:t>
            </a:r>
            <a:r>
              <a:rPr lang="en-US" b="1" dirty="0" err="1"/>
              <a:t>nnUNET</a:t>
            </a:r>
            <a:r>
              <a:rPr lang="en-US" b="1" dirty="0"/>
              <a:t> (3D) and </a:t>
            </a:r>
            <a:r>
              <a:rPr lang="en-US" b="1" dirty="0" err="1"/>
              <a:t>TotalSegmentator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E0B9-113A-6DC7-A5D1-398DDCCCBE5C}"/>
              </a:ext>
            </a:extLst>
          </p:cNvPr>
          <p:cNvSpPr txBox="1"/>
          <p:nvPr/>
        </p:nvSpPr>
        <p:spPr>
          <a:xfrm>
            <a:off x="391887" y="3388337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nnUNET</a:t>
            </a:r>
            <a:r>
              <a:rPr lang="en-US" strike="sngStrike" dirty="0">
                <a:solidFill>
                  <a:srgbClr val="FF0000"/>
                </a:solidFill>
              </a:rPr>
              <a:t>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6187-8D7F-9116-04CA-E5723B859D0A}"/>
              </a:ext>
            </a:extLst>
          </p:cNvPr>
          <p:cNvSpPr txBox="1"/>
          <p:nvPr/>
        </p:nvSpPr>
        <p:spPr>
          <a:xfrm>
            <a:off x="391887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(2D)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095F-A87F-0177-4746-885830B8253A}"/>
              </a:ext>
            </a:extLst>
          </p:cNvPr>
          <p:cNvSpPr txBox="1"/>
          <p:nvPr/>
        </p:nvSpPr>
        <p:spPr>
          <a:xfrm>
            <a:off x="4066674" y="3388336"/>
            <a:ext cx="684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nUNET</a:t>
            </a:r>
            <a:r>
              <a:rPr lang="en-US" b="1" dirty="0">
                <a:solidFill>
                  <a:srgbClr val="00B050"/>
                </a:solidFill>
              </a:rPr>
              <a:t> (3D) – and </a:t>
            </a:r>
            <a:r>
              <a:rPr lang="en-US" b="1" dirty="0" err="1">
                <a:solidFill>
                  <a:srgbClr val="00B050"/>
                </a:solidFill>
              </a:rPr>
              <a:t>TotalSegmentator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D174F-ABF9-84AB-6BF7-4221D05219C8}"/>
              </a:ext>
            </a:extLst>
          </p:cNvPr>
          <p:cNvSpPr txBox="1"/>
          <p:nvPr/>
        </p:nvSpPr>
        <p:spPr>
          <a:xfrm>
            <a:off x="4066674" y="3943134"/>
            <a:ext cx="2732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>
                <a:solidFill>
                  <a:srgbClr val="FF0000"/>
                </a:solidFill>
              </a:rPr>
              <a:t>nUNETV2 (3D)</a:t>
            </a:r>
          </a:p>
        </p:txBody>
      </p:sp>
    </p:spTree>
    <p:extLst>
      <p:ext uri="{BB962C8B-B14F-4D97-AF65-F5344CB8AC3E}">
        <p14:creationId xmlns:p14="http://schemas.microsoft.com/office/powerpoint/2010/main" val="36261075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569-4C86-DC49-D167-CEDD8ED4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47517-8553-1DA4-D50F-3C9082923398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A4. Design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D3A1C-F6F8-29B1-9D7E-4F0DAAB1611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D3 – AI segmentation models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741D-59E7-7FAD-550B-6A76805FAAB4}"/>
              </a:ext>
            </a:extLst>
          </p:cNvPr>
          <p:cNvSpPr txBox="1"/>
          <p:nvPr/>
        </p:nvSpPr>
        <p:spPr>
          <a:xfrm>
            <a:off x="228600" y="1585643"/>
            <a:ext cx="7676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D3 – AI segmentation models (3):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8B349-38AA-7972-5CDF-B6C41DB27AD5}"/>
              </a:ext>
            </a:extLst>
          </p:cNvPr>
          <p:cNvSpPr txBox="1"/>
          <p:nvPr/>
        </p:nvSpPr>
        <p:spPr>
          <a:xfrm>
            <a:off x="391887" y="2786565"/>
            <a:ext cx="1406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not </a:t>
            </a:r>
            <a:r>
              <a:rPr lang="en-US" b="1" dirty="0" err="1"/>
              <a:t>nnUNet</a:t>
            </a:r>
            <a:r>
              <a:rPr lang="en-US" b="1" dirty="0"/>
              <a:t>(2D)</a:t>
            </a:r>
            <a:r>
              <a:rPr lang="en-US" b="1" dirty="0">
                <a:sym typeface="Wingdings" panose="05000000000000000000" pitchFamily="2" charset="2"/>
              </a:rPr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982B-7870-F3CC-E004-0EC16C51DFBF}"/>
              </a:ext>
            </a:extLst>
          </p:cNvPr>
          <p:cNvSpPr txBox="1"/>
          <p:nvPr/>
        </p:nvSpPr>
        <p:spPr>
          <a:xfrm>
            <a:off x="871825" y="3505026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errors do not scale well to actual 3D segmentations (access relevant results here and here)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23197-A45A-6D6A-90C7-8557BAABC6FD}"/>
              </a:ext>
            </a:extLst>
          </p:cNvPr>
          <p:cNvSpPr txBox="1"/>
          <p:nvPr/>
        </p:nvSpPr>
        <p:spPr>
          <a:xfrm>
            <a:off x="871825" y="3999881"/>
            <a:ext cx="134226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 are they a good means of visualization (access relevant results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891D6-3052-88BD-9515-2EC0B2EFBB90}"/>
              </a:ext>
            </a:extLst>
          </p:cNvPr>
          <p:cNvSpPr txBox="1"/>
          <p:nvPr/>
        </p:nvSpPr>
        <p:spPr>
          <a:xfrm>
            <a:off x="1405226" y="4492324"/>
            <a:ext cx="11744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That is, using selective 2D axial slices for the purpose of visualizing 3D segmentation results is misleading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2663980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8402</TotalTime>
  <Words>5575</Words>
  <Application>Microsoft Office PowerPoint</Application>
  <PresentationFormat>Custom</PresentationFormat>
  <Paragraphs>606</Paragraphs>
  <Slides>92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Aptos</vt:lpstr>
      <vt:lpstr>Arial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99</cp:revision>
  <dcterms:created xsi:type="dcterms:W3CDTF">2025-08-28T16:18:41Z</dcterms:created>
  <dcterms:modified xsi:type="dcterms:W3CDTF">2026-02-05T22:15:18Z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